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3.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4.xml" ContentType="application/vnd.openxmlformats-officedocument.presentationml.notesSlide+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6.xml" ContentType="application/vnd.openxmlformats-officedocument.presentationml.notesSlide+xml"/>
  <Override PartName="/ppt/tags/tag43.xml" ContentType="application/vnd.openxmlformats-officedocument.presentationml.tags+xml"/>
  <Override PartName="/ppt/notesSlides/notesSlide7.xml" ContentType="application/vnd.openxmlformats-officedocument.presentationml.notesSlide+xml"/>
  <Override PartName="/ppt/tags/tag44.xml" ContentType="application/vnd.openxmlformats-officedocument.presentationml.tags+xml"/>
  <Override PartName="/ppt/notesSlides/notesSlide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244" r:id="rId1"/>
  </p:sldMasterIdLst>
  <p:notesMasterIdLst>
    <p:notesMasterId r:id="rId23"/>
  </p:notesMasterIdLst>
  <p:handoutMasterIdLst>
    <p:handoutMasterId r:id="rId24"/>
  </p:handoutMasterIdLst>
  <p:sldIdLst>
    <p:sldId id="663" r:id="rId2"/>
    <p:sldId id="664" r:id="rId3"/>
    <p:sldId id="666" r:id="rId4"/>
    <p:sldId id="665" r:id="rId5"/>
    <p:sldId id="263" r:id="rId6"/>
    <p:sldId id="667" r:id="rId7"/>
    <p:sldId id="671" r:id="rId8"/>
    <p:sldId id="643" r:id="rId9"/>
    <p:sldId id="267" r:id="rId10"/>
    <p:sldId id="627" r:id="rId11"/>
    <p:sldId id="628" r:id="rId12"/>
    <p:sldId id="644" r:id="rId13"/>
    <p:sldId id="270" r:id="rId14"/>
    <p:sldId id="287" r:id="rId15"/>
    <p:sldId id="647" r:id="rId16"/>
    <p:sldId id="278" r:id="rId17"/>
    <p:sldId id="673" r:id="rId18"/>
    <p:sldId id="624" r:id="rId19"/>
    <p:sldId id="670" r:id="rId20"/>
    <p:sldId id="672" r:id="rId21"/>
    <p:sldId id="258" r:id="rId22"/>
  </p:sldIdLst>
  <p:sldSz cx="9144000" cy="6858000" type="screen4x3"/>
  <p:notesSz cx="7315200" cy="9601200"/>
  <p:custDataLst>
    <p:tags r:id="rId25"/>
  </p:custDataLst>
  <p:defaultTextStyle>
    <a:defPPr>
      <a:defRPr lang="en-US"/>
    </a:defPPr>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Tx/>
      <a:buNone/>
      <a:defRPr sz="900" b="0" baseline="0">
        <a:solidFill>
          <a:schemeClr val="bg2"/>
        </a:solidFill>
        <a:latin typeface="+mn-lt"/>
        <a:ea typeface="+mn-ea"/>
        <a:cs typeface="+mn-cs"/>
      </a:defRPr>
    </a:lvl6pPr>
    <a:lvl7pPr>
      <a:lnSpc>
        <a:spcPct val="110000"/>
      </a:lnSpc>
      <a:spcBef>
        <a:spcPts val="0"/>
      </a:spcBef>
      <a:spcAft>
        <a:spcPts val="600"/>
      </a:spcAft>
      <a:buClrTx/>
      <a:buFontTx/>
      <a:buNone/>
      <a:defRPr sz="1000" b="1">
        <a:solidFill>
          <a:schemeClr val="tx1"/>
        </a:solidFill>
        <a:latin typeface="+mn-lt"/>
      </a:defRPr>
    </a:lvl7pPr>
    <a:lvl8pPr>
      <a:lnSpc>
        <a:spcPct val="110000"/>
      </a:lnSpc>
      <a:spcBef>
        <a:spcPts val="0"/>
      </a:spcBef>
      <a:spcAft>
        <a:spcPts val="600"/>
      </a:spcAft>
      <a:buClrTx/>
      <a:buFontTx/>
      <a:buNone/>
      <a:defRPr sz="1600" i="1" baseline="0">
        <a:solidFill>
          <a:schemeClr val="bg2"/>
        </a:solidFill>
        <a:latin typeface="+mn-lt"/>
      </a:defRPr>
    </a:lvl8pPr>
    <a:lvl9pPr>
      <a:lnSpc>
        <a:spcPct val="110000"/>
      </a:lnSpc>
      <a:spcBef>
        <a:spcPts val="0"/>
      </a:spcBef>
      <a:spcAft>
        <a:spcPts val="600"/>
      </a:spcAft>
      <a:buClrTx/>
      <a:buFontTx/>
      <a:buNone/>
      <a:defRPr sz="1000" cap="all" baseline="0">
        <a:solidFill>
          <a:schemeClr val="bg2"/>
        </a:solidFill>
        <a:latin typeface="+mn-lt"/>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3DD3E0-E5F1-79A9-5A10-01CB52E5BFD2}" name="Kimble, Jennifer" initials="JK" userId="S::jenniferkimble@eversheds-sutherland.us::55c68e15-eb91-406a-80c5-bc680fcadb63"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clrMru>
    <a:srgbClr val="787878"/>
    <a:srgbClr val="92D23C"/>
    <a:srgbClr val="FF8200"/>
    <a:srgbClr val="00A2EE"/>
    <a:srgbClr val="8C43A2"/>
    <a:srgbClr val="785959"/>
    <a:srgbClr val="5CB335"/>
    <a:srgbClr val="666666"/>
    <a:srgbClr val="FF3130"/>
    <a:srgbClr val="FAFD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75A93B-A940-4A29-B317-4E5D70DA4D1F}" v="17" dt="2025-03-28T15:24:12.233"/>
  </p1510:revLst>
</p1510:revInfo>
</file>

<file path=ppt/tableStyles.xml><?xml version="1.0" encoding="utf-8"?>
<a:tblStyleLst xmlns:a="http://schemas.openxmlformats.org/drawingml/2006/main" def="{EBB1D203-1372-4C57-B10A-E3B16F0ECCC6}">
  <a:tblStyle styleId="{EBB1D203-1372-4C57-B10A-E3B16F0ECCC6}" styleName="AlixPartners Table">
    <a:wholeTbl>
      <a:tcTxStyle>
        <a:fontRef idx="minor">
          <a:prstClr val="black"/>
        </a:fontRef>
        <a:schemeClr val="tx1"/>
      </a:tcTxStyle>
      <a:tcStyle>
        <a:tcBdr>
          <a:left>
            <a:ln w="0" cmpd="sng">
              <a:noFill/>
            </a:ln>
          </a:left>
          <a:right>
            <a:ln w="0" cmpd="sng">
              <a:noFill/>
            </a:ln>
          </a:right>
          <a:top>
            <a:ln w="0" cmpd="sng">
              <a:noFill/>
            </a:ln>
          </a:top>
          <a:bottom>
            <a:ln w="9525" cmpd="sng">
              <a:solidFill>
                <a:schemeClr val="accent5"/>
              </a:solidFill>
            </a:ln>
          </a:bottom>
          <a:insideH>
            <a:ln w="9525" cmpd="sng">
              <a:solidFill>
                <a:schemeClr val="bg2"/>
              </a:solidFill>
              <a:prstDash val="dot"/>
            </a:ln>
          </a:insideH>
          <a:insideV>
            <a:ln w="19050" cmpd="sng">
              <a:solidFill>
                <a:schemeClr val="bg1"/>
              </a:solidFill>
            </a:ln>
          </a:insideV>
        </a:tcBdr>
        <a:fill>
          <a:noFill/>
        </a:fill>
      </a:tcStyle>
    </a:wholeTbl>
    <a:band1H>
      <a:tcStyle>
        <a:tcBdr/>
      </a:tcStyle>
    </a:band1H>
    <a:band2H>
      <a:tcStyle>
        <a:tcBdr/>
      </a:tcStyle>
    </a:band2H>
    <a:band1V>
      <a:tcStyle>
        <a:tcBdr/>
      </a:tcStyle>
    </a:band1V>
    <a:band2V>
      <a:tcStyle>
        <a:tcBdr/>
      </a:tcStyle>
    </a:band2V>
    <a:lastCol>
      <a:tcTxStyle b="on">
        <a:fontRef idx="minor">
          <a:prstClr val="white"/>
        </a:fontRef>
        <a:schemeClr val="bg1"/>
      </a:tcTxStyle>
      <a:tcStyle>
        <a:tcBdr/>
        <a:fill>
          <a:solidFill>
            <a:schemeClr val="accent5"/>
          </a:solidFill>
        </a:fill>
      </a:tcStyle>
    </a:lastCol>
    <a:firstCol>
      <a:tcTxStyle b="on">
        <a:fontRef idx="minor">
          <a:prstClr val="white"/>
        </a:fontRef>
        <a:schemeClr val="bg1"/>
      </a:tcTxStyle>
      <a:tcStyle>
        <a:tcBdr>
          <a:insideH>
            <a:ln w="19050" cmpd="sng">
              <a:solidFill>
                <a:schemeClr val="bg1"/>
              </a:solidFill>
            </a:ln>
          </a:insideH>
        </a:tcBdr>
        <a:fill>
          <a:solidFill>
            <a:schemeClr val="accent2"/>
          </a:solidFill>
        </a:fill>
      </a:tcStyle>
    </a:firstCol>
    <a:lastRow>
      <a:tcTxStyle b="on">
        <a:fontRef idx="minor">
          <a:prstClr val="white"/>
        </a:fontRef>
        <a:schemeClr val="bg1"/>
      </a:tcTxStyle>
      <a:tcStyle>
        <a:tcBdr/>
        <a:fill>
          <a:solidFill>
            <a:schemeClr val="accent5"/>
          </a:solidFill>
        </a:fill>
      </a:tcStyle>
    </a:lastRow>
    <a:firstRow>
      <a:tcTxStyle b="on">
        <a:fontRef idx="minor">
          <a:prstClr val="white"/>
        </a:fontRef>
        <a:schemeClr val="bg1"/>
      </a:tcTxStyle>
      <a:tcStyle>
        <a:tcBdr>
          <a:insideV>
            <a:ln w="19050" cmpd="sng">
              <a:solidFill>
                <a:schemeClr val="bg1"/>
              </a:solidFill>
            </a:ln>
          </a:insideV>
        </a:tcBdr>
        <a:fill>
          <a:solidFill>
            <a:schemeClr val="accent2"/>
          </a:solidFill>
        </a:fill>
      </a:tcStyle>
    </a:firstRow>
  </a:tblStyle>
  <a:tblStyle styleId="{8FF73930-04D4-4040-94D7-63C60E4A88DB}" styleName="AlixPartners Complex Table">
    <a:wholeTbl>
      <a:tcTxStyle>
        <a:fontRef idx="minor">
          <a:prstClr val="black"/>
        </a:fontRef>
        <a:schemeClr val="tx1"/>
      </a:tcTxStyle>
      <a:tcStyle>
        <a:tcBdr>
          <a:left>
            <a:ln w="0" cmpd="sng">
              <a:noFill/>
            </a:ln>
          </a:left>
          <a:right>
            <a:ln w="0" cmpd="sng">
              <a:noFill/>
            </a:ln>
          </a:right>
          <a:top>
            <a:ln w="0" cmpd="sng">
              <a:noFill/>
            </a:ln>
          </a:top>
          <a:bottom>
            <a:ln w="9525" cmpd="sng">
              <a:solidFill>
                <a:schemeClr val="accent5"/>
              </a:solidFill>
            </a:ln>
          </a:bottom>
          <a:insideH>
            <a:ln w="9525" cmpd="sng">
              <a:solidFill>
                <a:schemeClr val="bg2"/>
              </a:solidFill>
              <a:prstDash val="dot"/>
            </a:ln>
          </a:insideH>
          <a:insideV>
            <a:ln w="19050" cmpd="sng">
              <a:solidFill>
                <a:schemeClr val="bg1"/>
              </a:solidFill>
            </a:ln>
          </a:insideV>
        </a:tcBdr>
        <a:fill>
          <a:noFill/>
        </a:fill>
      </a:tcStyle>
    </a:wholeTbl>
    <a:band1H>
      <a:tcStyle>
        <a:tcBdr/>
      </a:tcStyle>
    </a:band1H>
    <a:band2H>
      <a:tcStyle>
        <a:tcBdr/>
      </a:tcStyle>
    </a:band2H>
    <a:band1V>
      <a:tcStyle>
        <a:tcBdr/>
      </a:tcStyle>
    </a:band1V>
    <a:band2V>
      <a:tcStyle>
        <a:tcBdr/>
      </a:tcStyle>
    </a:band2V>
    <a:lastCol>
      <a:tcStyle>
        <a:tcBdr/>
      </a:tcStyle>
    </a:lastCol>
    <a:firstCol>
      <a:tcTxStyle b="on">
        <a:fontRef idx="minor">
          <a:prstClr val="black"/>
        </a:fontRef>
        <a:schemeClr val="tx1"/>
      </a:tcTxStyle>
      <a:tcStyle>
        <a:tcBdr>
          <a:insideH>
            <a:ln w="9525" cmpd="sng">
              <a:solidFill>
                <a:schemeClr val="bg2"/>
              </a:solidFill>
              <a:prstDash val="dot"/>
            </a:ln>
          </a:insideH>
        </a:tcBdr>
        <a:fill>
          <a:noFill/>
        </a:fill>
      </a:tcStyle>
    </a:firstCol>
    <a:lastRow>
      <a:tcTxStyle b="on">
        <a:fontRef idx="minor">
          <a:prstClr val="white"/>
        </a:fontRef>
        <a:schemeClr val="bg1"/>
      </a:tcTxStyle>
      <a:tcStyle>
        <a:tcBdr/>
        <a:fill>
          <a:solidFill>
            <a:schemeClr val="accent5"/>
          </a:solidFill>
        </a:fill>
      </a:tcStyle>
    </a:lastRow>
    <a:firstRow>
      <a:tcTxStyle b="on">
        <a:fontRef idx="minor">
          <a:prstClr val="white"/>
        </a:fontRef>
        <a:schemeClr val="bg1"/>
      </a:tcTxStyle>
      <a:tcStyle>
        <a:tcBdr>
          <a:insideV>
            <a:ln w="19050" cmpd="sng">
              <a:solidFill>
                <a:schemeClr val="bg1"/>
              </a:solidFill>
            </a:ln>
          </a:insideV>
        </a:tcBdr>
        <a:fill>
          <a:solidFill>
            <a:schemeClr val="accent2"/>
          </a:solidFill>
        </a:fill>
      </a:tcStyle>
    </a:firstRow>
    <a:nwCell>
      <a:tcTxStyle b="off">
        <a:fontRef idx="minor"/>
        <a:schemeClr val="tx1"/>
      </a:tcTxStyle>
      <a:tcStyle>
        <a:tcBdr/>
        <a:fill>
          <a:solidFill>
            <a:schemeClr val="bg1"/>
          </a:solidFill>
        </a:fill>
      </a:tcStyle>
    </a:nwCell>
  </a:tblStyle>
  <a:tblStyle styleId="{29C7E00D-A442-4B89-85D6-65423FAA1975}" styleName="AlixPartners Multiple Bios">
    <a:wholeTbl>
      <a:tcTxStyle>
        <a:fontRef idx="minor">
          <a:prstClr val="black"/>
        </a:fontRef>
        <a:schemeClr val="tx1"/>
      </a:tcTxStyle>
      <a:tcStyle>
        <a:tcBdr>
          <a:left>
            <a:ln w="0" cmpd="sng">
              <a:noFill/>
            </a:ln>
          </a:left>
          <a:right>
            <a:ln w="0" cmpd="sng">
              <a:noFill/>
            </a:ln>
          </a:right>
          <a:top>
            <a:ln w="0" cmpd="sng">
              <a:noFill/>
            </a:ln>
          </a:top>
          <a:bottom>
            <a:ln w="0" cmpd="sng">
              <a:noFill/>
            </a:ln>
          </a:bottom>
          <a:insideH>
            <a:ln w="0" cmpd="sng">
              <a:noFill/>
            </a:ln>
          </a:insideH>
          <a:insideV>
            <a:ln w="19050" cmpd="sng">
              <a:solidFill>
                <a:schemeClr val="bg1"/>
              </a:solidFill>
            </a:ln>
          </a:insideV>
        </a:tcBdr>
        <a:fill>
          <a:noFill/>
        </a:fill>
      </a:tcStyle>
    </a:wholeTbl>
    <a:firstRow>
      <a:tcTxStyle b="off" i="off">
        <a:fontRef idx="minor">
          <a:prstClr val="black"/>
        </a:fontRef>
        <a:schemeClr val="tx1"/>
      </a:tcTxStyle>
      <a:tcStyle>
        <a:tcBdr>
          <a:bottom>
            <a:ln w="9525" cmpd="sng">
              <a:solidFill>
                <a:schemeClr val="accent5"/>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08" autoAdjust="0"/>
    <p:restoredTop sz="96078" autoAdjust="0"/>
  </p:normalViewPr>
  <p:slideViewPr>
    <p:cSldViewPr snapToObjects="1" showGuides="1">
      <p:cViewPr varScale="1">
        <p:scale>
          <a:sx n="54" d="100"/>
          <a:sy n="54" d="100"/>
        </p:scale>
        <p:origin x="1572" y="252"/>
      </p:cViewPr>
      <p:guideLst/>
    </p:cSldViewPr>
  </p:slideViewPr>
  <p:outlineViewPr>
    <p:cViewPr>
      <p:scale>
        <a:sx n="33" d="100"/>
        <a:sy n="33" d="100"/>
      </p:scale>
      <p:origin x="0" y="1168"/>
    </p:cViewPr>
  </p:outlineViewPr>
  <p:notesTextViewPr>
    <p:cViewPr>
      <p:scale>
        <a:sx n="3" d="2"/>
        <a:sy n="3" d="2"/>
      </p:scale>
      <p:origin x="0" y="0"/>
    </p:cViewPr>
  </p:notesTextViewPr>
  <p:sorterViewPr>
    <p:cViewPr varScale="1">
      <p:scale>
        <a:sx n="1" d="1"/>
        <a:sy n="1" d="1"/>
      </p:scale>
      <p:origin x="0" y="0"/>
    </p:cViewPr>
  </p:sorterViewPr>
  <p:notesViewPr>
    <p:cSldViewPr snapToObjects="1" showGuides="1">
      <p:cViewPr varScale="1">
        <p:scale>
          <a:sx n="79" d="100"/>
          <a:sy n="79" d="100"/>
        </p:scale>
        <p:origin x="3834"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984330" y="1"/>
            <a:ext cx="3169920" cy="480060"/>
          </a:xfrm>
          <a:prstGeom prst="rect">
            <a:avLst/>
          </a:prstGeom>
        </p:spPr>
        <p:txBody>
          <a:bodyPr vert="horz" lIns="97923" tIns="48962" rIns="97923" bIns="48962" rtlCol="0"/>
          <a:lstStyle>
            <a:lvl1pPr algn="l">
              <a:defRPr sz="1300">
                <a:latin typeface="Arial" pitchFamily="-109" charset="0"/>
              </a:defRPr>
            </a:lvl1pPr>
          </a:lstStyle>
          <a:p>
            <a:pPr>
              <a:defRPr/>
            </a:pPr>
            <a:endParaRPr lang="en-US" b="1" dirty="0"/>
          </a:p>
        </p:txBody>
      </p:sp>
      <p:sp>
        <p:nvSpPr>
          <p:cNvPr id="3" name="Date Placeholder 2"/>
          <p:cNvSpPr>
            <a:spLocks noGrp="1"/>
          </p:cNvSpPr>
          <p:nvPr>
            <p:ph type="dt" sz="quarter" idx="1"/>
          </p:nvPr>
        </p:nvSpPr>
        <p:spPr>
          <a:xfrm>
            <a:off x="5154249" y="1"/>
            <a:ext cx="2159259" cy="480060"/>
          </a:xfrm>
          <a:prstGeom prst="rect">
            <a:avLst/>
          </a:prstGeom>
        </p:spPr>
        <p:txBody>
          <a:bodyPr vert="horz" lIns="97923" tIns="48962" rIns="97923" bIns="48962" rtlCol="0"/>
          <a:lstStyle>
            <a:lvl1pPr algn="r">
              <a:defRPr sz="1300">
                <a:latin typeface="Arial" pitchFamily="-109" charset="0"/>
              </a:defRPr>
            </a:lvl1pPr>
          </a:lstStyle>
          <a:p>
            <a:pPr>
              <a:defRPr/>
            </a:pPr>
            <a:endParaRPr lang="en-US" dirty="0"/>
          </a:p>
        </p:txBody>
      </p:sp>
      <p:sp>
        <p:nvSpPr>
          <p:cNvPr id="4" name="Footer Placeholder 3"/>
          <p:cNvSpPr>
            <a:spLocks noGrp="1"/>
          </p:cNvSpPr>
          <p:nvPr>
            <p:ph type="ftr" sz="quarter" idx="2"/>
          </p:nvPr>
        </p:nvSpPr>
        <p:spPr>
          <a:xfrm>
            <a:off x="1" y="9119474"/>
            <a:ext cx="3169920" cy="480060"/>
          </a:xfrm>
          <a:prstGeom prst="rect">
            <a:avLst/>
          </a:prstGeom>
        </p:spPr>
        <p:txBody>
          <a:bodyPr vert="horz" lIns="97923" tIns="48962" rIns="97923" bIns="48962" rtlCol="0" anchor="b"/>
          <a:lstStyle>
            <a:lvl1pPr algn="l">
              <a:defRPr sz="1300">
                <a:latin typeface="Arial" pitchFamily="-109" charset="0"/>
              </a:defRPr>
            </a:lvl1pPr>
          </a:lstStyle>
          <a:p>
            <a:pPr>
              <a:defRPr/>
            </a:pPr>
            <a:endParaRPr lang="en-US" dirty="0"/>
          </a:p>
        </p:txBody>
      </p:sp>
      <p:sp>
        <p:nvSpPr>
          <p:cNvPr id="5" name="Slide Number Placeholder 4"/>
          <p:cNvSpPr>
            <a:spLocks noGrp="1"/>
          </p:cNvSpPr>
          <p:nvPr>
            <p:ph type="sldNum" sz="quarter" idx="3"/>
          </p:nvPr>
        </p:nvSpPr>
        <p:spPr>
          <a:xfrm>
            <a:off x="4143589" y="9119474"/>
            <a:ext cx="3169920" cy="480060"/>
          </a:xfrm>
          <a:prstGeom prst="rect">
            <a:avLst/>
          </a:prstGeom>
        </p:spPr>
        <p:txBody>
          <a:bodyPr vert="horz" lIns="97923" tIns="48962" rIns="97923" bIns="48962" rtlCol="0" anchor="b"/>
          <a:lstStyle>
            <a:lvl1pPr algn="r">
              <a:defRPr sz="1300">
                <a:latin typeface="Arial" pitchFamily="-109" charset="0"/>
              </a:defRPr>
            </a:lvl1pPr>
          </a:lstStyle>
          <a:p>
            <a:pPr>
              <a:defRPr/>
            </a:pPr>
            <a:fld id="{6155F851-B96A-6448-9EFC-9BE9E8A5F1E3}" type="slidenum">
              <a:rPr lang="en-US"/>
              <a:pPr>
                <a:defRPr/>
              </a:pPr>
              <a:t>‹#›</a:t>
            </a:fld>
            <a:endParaRPr lang="en-US" dirty="0"/>
          </a:p>
        </p:txBody>
      </p:sp>
      <p:pic>
        <p:nvPicPr>
          <p:cNvPr id="7" name="Picture 6"/>
          <p:cNvPicPr>
            <a:picLocks noChangeAspect="1"/>
          </p:cNvPicPr>
          <p:nvPr/>
        </p:nvPicPr>
        <p:blipFill>
          <a:blip r:embed="rId2"/>
          <a:stretch>
            <a:fillRect/>
          </a:stretch>
        </p:blipFill>
        <p:spPr>
          <a:xfrm>
            <a:off x="88310" y="0"/>
            <a:ext cx="1896020" cy="823031"/>
          </a:xfrm>
          <a:prstGeom prst="rect">
            <a:avLst/>
          </a:prstGeom>
        </p:spPr>
      </p:pic>
    </p:spTree>
    <p:extLst>
      <p:ext uri="{BB962C8B-B14F-4D97-AF65-F5344CB8AC3E}">
        <p14:creationId xmlns:p14="http://schemas.microsoft.com/office/powerpoint/2010/main" val="4821027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1"/>
            <a:ext cx="3169920" cy="480060"/>
          </a:xfrm>
          <a:prstGeom prst="rect">
            <a:avLst/>
          </a:prstGeom>
          <a:noFill/>
          <a:ln w="9525">
            <a:noFill/>
            <a:miter lim="800000"/>
            <a:headEnd/>
            <a:tailEnd/>
          </a:ln>
        </p:spPr>
        <p:txBody>
          <a:bodyPr vert="horz" wrap="square" lIns="97923" tIns="48962" rIns="97923" bIns="48962" numCol="1" anchor="t" anchorCtr="0" compatLnSpc="1">
            <a:prstTxWarp prst="textNoShape">
              <a:avLst/>
            </a:prstTxWarp>
          </a:bodyPr>
          <a:lstStyle>
            <a:lvl1pPr eaLnBrk="0" hangingPunct="0">
              <a:defRPr sz="1300" b="1">
                <a:latin typeface="Arial" pitchFamily="-109" charset="0"/>
              </a:defRPr>
            </a:lvl1pPr>
          </a:lstStyle>
          <a:p>
            <a:pPr>
              <a:defRPr/>
            </a:pPr>
            <a:endParaRPr lang="en-US" dirty="0"/>
          </a:p>
        </p:txBody>
      </p:sp>
      <p:sp>
        <p:nvSpPr>
          <p:cNvPr id="13315" name="Rectangle 3"/>
          <p:cNvSpPr>
            <a:spLocks noGrp="1" noChangeArrowheads="1"/>
          </p:cNvSpPr>
          <p:nvPr>
            <p:ph type="dt" idx="1"/>
          </p:nvPr>
        </p:nvSpPr>
        <p:spPr bwMode="auto">
          <a:xfrm>
            <a:off x="4145281" y="1"/>
            <a:ext cx="3169920" cy="480060"/>
          </a:xfrm>
          <a:prstGeom prst="rect">
            <a:avLst/>
          </a:prstGeom>
          <a:noFill/>
          <a:ln w="9525">
            <a:noFill/>
            <a:miter lim="800000"/>
            <a:headEnd/>
            <a:tailEnd/>
          </a:ln>
        </p:spPr>
        <p:txBody>
          <a:bodyPr vert="horz" wrap="square" lIns="97923" tIns="48962" rIns="97923" bIns="48962" numCol="1" anchor="t" anchorCtr="0" compatLnSpc="1">
            <a:prstTxWarp prst="textNoShape">
              <a:avLst/>
            </a:prstTxWarp>
          </a:bodyPr>
          <a:lstStyle>
            <a:lvl1pPr algn="r" eaLnBrk="0" hangingPunct="0">
              <a:defRPr sz="1300">
                <a:latin typeface="Arial" pitchFamily="-109" charset="0"/>
              </a:defRPr>
            </a:lvl1pPr>
          </a:lstStyle>
          <a:p>
            <a:pPr>
              <a:defRPr/>
            </a:pPr>
            <a:endParaRPr lang="en-US" dirty="0"/>
          </a:p>
        </p:txBody>
      </p:sp>
      <p:sp>
        <p:nvSpPr>
          <p:cNvPr id="27652" name="Rectangle 4"/>
          <p:cNvSpPr>
            <a:spLocks noGrp="1" noRot="1" noChangeAspect="1" noChangeArrowheads="1" noTextEdit="1"/>
          </p:cNvSpPr>
          <p:nvPr>
            <p:ph type="sldImg" idx="2"/>
          </p:nvPr>
        </p:nvSpPr>
        <p:spPr bwMode="auto">
          <a:xfrm>
            <a:off x="987552" y="560070"/>
            <a:ext cx="5340096" cy="4005072"/>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341381" y="4767071"/>
            <a:ext cx="6632444" cy="4114039"/>
          </a:xfrm>
          <a:prstGeom prst="rect">
            <a:avLst/>
          </a:prstGeom>
          <a:noFill/>
          <a:ln w="9525">
            <a:noFill/>
            <a:miter lim="800000"/>
            <a:headEnd/>
            <a:tailEnd/>
          </a:ln>
        </p:spPr>
        <p:txBody>
          <a:bodyPr vert="horz" wrap="square" lIns="97923" tIns="48962" rIns="97923" bIns="48962"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318" name="Rectangle 6"/>
          <p:cNvSpPr>
            <a:spLocks noGrp="1" noChangeArrowheads="1"/>
          </p:cNvSpPr>
          <p:nvPr>
            <p:ph type="ftr" sz="quarter" idx="4"/>
          </p:nvPr>
        </p:nvSpPr>
        <p:spPr bwMode="auto">
          <a:xfrm>
            <a:off x="1" y="9253728"/>
            <a:ext cx="3169920" cy="347472"/>
          </a:xfrm>
          <a:prstGeom prst="rect">
            <a:avLst/>
          </a:prstGeom>
          <a:noFill/>
          <a:ln w="9525">
            <a:noFill/>
            <a:miter lim="800000"/>
            <a:headEnd/>
            <a:tailEnd/>
          </a:ln>
        </p:spPr>
        <p:txBody>
          <a:bodyPr vert="horz" wrap="square" lIns="97923" tIns="48962" rIns="97923" bIns="48962" numCol="1" anchor="ctr" anchorCtr="0" compatLnSpc="1">
            <a:prstTxWarp prst="textNoShape">
              <a:avLst/>
            </a:prstTxWarp>
          </a:bodyPr>
          <a:lstStyle>
            <a:lvl1pPr eaLnBrk="0" hangingPunct="0">
              <a:defRPr sz="1000">
                <a:latin typeface="Arial" pitchFamily="-109" charset="0"/>
              </a:defRPr>
            </a:lvl1pPr>
          </a:lstStyle>
          <a:p>
            <a:pPr>
              <a:defRPr/>
            </a:pPr>
            <a:endParaRPr lang="en-US" dirty="0"/>
          </a:p>
        </p:txBody>
      </p:sp>
      <p:sp>
        <p:nvSpPr>
          <p:cNvPr id="13319" name="Rectangle 7"/>
          <p:cNvSpPr>
            <a:spLocks noGrp="1" noChangeArrowheads="1"/>
          </p:cNvSpPr>
          <p:nvPr>
            <p:ph type="sldNum" sz="quarter" idx="5"/>
          </p:nvPr>
        </p:nvSpPr>
        <p:spPr bwMode="auto">
          <a:xfrm>
            <a:off x="4145281" y="9253728"/>
            <a:ext cx="3169920" cy="347472"/>
          </a:xfrm>
          <a:prstGeom prst="rect">
            <a:avLst/>
          </a:prstGeom>
          <a:noFill/>
          <a:ln w="9525">
            <a:noFill/>
            <a:miter lim="800000"/>
            <a:headEnd/>
            <a:tailEnd/>
          </a:ln>
        </p:spPr>
        <p:txBody>
          <a:bodyPr vert="horz" wrap="square" lIns="97923" tIns="48962" rIns="97923" bIns="48962" numCol="1" anchor="ctr" anchorCtr="0" compatLnSpc="1">
            <a:prstTxWarp prst="textNoShape">
              <a:avLst/>
            </a:prstTxWarp>
          </a:bodyPr>
          <a:lstStyle>
            <a:lvl1pPr algn="r" eaLnBrk="0" hangingPunct="0">
              <a:defRPr sz="1000">
                <a:latin typeface="Arial" pitchFamily="-109" charset="0"/>
              </a:defRPr>
            </a:lvl1pPr>
          </a:lstStyle>
          <a:p>
            <a:pPr>
              <a:defRPr/>
            </a:pPr>
            <a:fld id="{1D09B646-3DDD-604D-B50F-1FF9B332C2BF}" type="slidenum">
              <a:rPr lang="en-US" smtClean="0"/>
              <a:pPr>
                <a:defRPr/>
              </a:pPr>
              <a:t>‹#›</a:t>
            </a:fld>
            <a:endParaRPr lang="en-US" dirty="0"/>
          </a:p>
        </p:txBody>
      </p:sp>
      <p:pic>
        <p:nvPicPr>
          <p:cNvPr id="2" name="Picture 1"/>
          <p:cNvPicPr>
            <a:picLocks noChangeAspect="1"/>
          </p:cNvPicPr>
          <p:nvPr/>
        </p:nvPicPr>
        <p:blipFill>
          <a:blip r:embed="rId2"/>
          <a:stretch>
            <a:fillRect/>
          </a:stretch>
        </p:blipFill>
        <p:spPr>
          <a:xfrm>
            <a:off x="5867362" y="9333737"/>
            <a:ext cx="944962" cy="146317"/>
          </a:xfrm>
          <a:prstGeom prst="rect">
            <a:avLst/>
          </a:prstGeom>
        </p:spPr>
      </p:pic>
    </p:spTree>
    <p:extLst>
      <p:ext uri="{BB962C8B-B14F-4D97-AF65-F5344CB8AC3E}">
        <p14:creationId xmlns:p14="http://schemas.microsoft.com/office/powerpoint/2010/main" val="27757599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70" kern="1200">
        <a:solidFill>
          <a:schemeClr val="tx1"/>
        </a:solidFill>
        <a:latin typeface="Arial" charset="0"/>
        <a:ea typeface="ＭＳ Ｐゴシック" pitchFamily="1" charset="-128"/>
        <a:cs typeface="ＭＳ Ｐゴシック" pitchFamily="-123" charset="-128"/>
      </a:defRPr>
    </a:lvl1pPr>
    <a:lvl2pPr marL="231775" indent="-231775" algn="l" rtl="0" eaLnBrk="0" fontAlgn="base" hangingPunct="0">
      <a:spcBef>
        <a:spcPct val="30000"/>
      </a:spcBef>
      <a:spcAft>
        <a:spcPct val="0"/>
      </a:spcAft>
      <a:buFont typeface="Arial" panose="020B0604020202020204" pitchFamily="34" charset="0"/>
      <a:buChar char="•"/>
      <a:defRPr sz="1270" kern="1200">
        <a:solidFill>
          <a:schemeClr val="tx1"/>
        </a:solidFill>
        <a:latin typeface="Arial" charset="0"/>
        <a:ea typeface="ＭＳ Ｐゴシック" pitchFamily="1" charset="-128"/>
        <a:cs typeface="+mn-cs"/>
      </a:defRPr>
    </a:lvl2pPr>
    <a:lvl3pPr marL="463550" indent="-231775" algn="l" rtl="0" eaLnBrk="0" fontAlgn="base" hangingPunct="0">
      <a:spcBef>
        <a:spcPct val="30000"/>
      </a:spcBef>
      <a:spcAft>
        <a:spcPct val="0"/>
      </a:spcAft>
      <a:buFont typeface="Arial" panose="020B0604020202020204" pitchFamily="34" charset="0"/>
      <a:buChar char="•"/>
      <a:defRPr sz="1270" kern="1200">
        <a:solidFill>
          <a:schemeClr val="tx1"/>
        </a:solidFill>
        <a:latin typeface="Arial" charset="0"/>
        <a:ea typeface="ＭＳ Ｐゴシック" pitchFamily="1" charset="-128"/>
        <a:cs typeface="+mn-cs"/>
      </a:defRPr>
    </a:lvl3pPr>
    <a:lvl4pPr marL="682625" indent="-219075" algn="l" rtl="0" eaLnBrk="0" fontAlgn="base" hangingPunct="0">
      <a:spcBef>
        <a:spcPct val="30000"/>
      </a:spcBef>
      <a:spcAft>
        <a:spcPct val="0"/>
      </a:spcAft>
      <a:buFont typeface="Arial" panose="020B0604020202020204" pitchFamily="34" charset="0"/>
      <a:buChar char="•"/>
      <a:defRPr sz="1270" kern="1200">
        <a:solidFill>
          <a:schemeClr val="tx1"/>
        </a:solidFill>
        <a:latin typeface="Arial" charset="0"/>
        <a:ea typeface="ＭＳ Ｐゴシック" pitchFamily="1" charset="-128"/>
        <a:cs typeface="+mn-cs"/>
      </a:defRPr>
    </a:lvl4pPr>
    <a:lvl5pPr marL="914400" indent="-231775" algn="l" rtl="0" eaLnBrk="0" fontAlgn="base" hangingPunct="0">
      <a:spcBef>
        <a:spcPct val="30000"/>
      </a:spcBef>
      <a:spcAft>
        <a:spcPct val="0"/>
      </a:spcAft>
      <a:buFont typeface="Arial" panose="020B0604020202020204" pitchFamily="34" charset="0"/>
      <a:buChar char="•"/>
      <a:defRPr sz="1270" kern="1200">
        <a:solidFill>
          <a:schemeClr val="tx1"/>
        </a:solidFill>
        <a:latin typeface="Arial" charset="0"/>
        <a:ea typeface="ＭＳ Ｐゴシック" pitchFamily="1" charset="-128"/>
        <a:cs typeface="+mn-cs"/>
      </a:defRPr>
    </a:lvl5pPr>
    <a:lvl6pPr marL="2364943" algn="l" defTabSz="945977" rtl="0" eaLnBrk="1" latinLnBrk="0" hangingPunct="1">
      <a:defRPr sz="1270" kern="1200">
        <a:solidFill>
          <a:schemeClr val="tx1"/>
        </a:solidFill>
        <a:latin typeface="+mn-lt"/>
        <a:ea typeface="+mn-ea"/>
        <a:cs typeface="+mn-cs"/>
      </a:defRPr>
    </a:lvl6pPr>
    <a:lvl7pPr marL="2837933" algn="l" defTabSz="945977" rtl="0" eaLnBrk="1" latinLnBrk="0" hangingPunct="1">
      <a:defRPr sz="1270" kern="1200">
        <a:solidFill>
          <a:schemeClr val="tx1"/>
        </a:solidFill>
        <a:latin typeface="+mn-lt"/>
        <a:ea typeface="+mn-ea"/>
        <a:cs typeface="+mn-cs"/>
      </a:defRPr>
    </a:lvl7pPr>
    <a:lvl8pPr marL="3310922" algn="l" defTabSz="945977" rtl="0" eaLnBrk="1" latinLnBrk="0" hangingPunct="1">
      <a:defRPr sz="1270" kern="1200">
        <a:solidFill>
          <a:schemeClr val="tx1"/>
        </a:solidFill>
        <a:latin typeface="+mn-lt"/>
        <a:ea typeface="+mn-ea"/>
        <a:cs typeface="+mn-cs"/>
      </a:defRPr>
    </a:lvl8pPr>
    <a:lvl9pPr marL="3783910" algn="l" defTabSz="945977" rtl="0" eaLnBrk="1" latinLnBrk="0" hangingPunct="1">
      <a:defRPr sz="127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FF511-165C-F51D-9BA8-07B851C67F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D68B8D-74A5-B44C-360E-E07D0F16132C}"/>
              </a:ext>
            </a:extLst>
          </p:cNvPr>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2351271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AFF87-5BDD-F38F-BE47-132234D0FB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93ADEC-C298-D7CC-EA97-8840417EC2F6}"/>
              </a:ext>
            </a:extLst>
          </p:cNvPr>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3130556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2587307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2663537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3567731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1254589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3187179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127431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7425" y="560388"/>
            <a:ext cx="5340350" cy="4005262"/>
          </a:xfrm>
        </p:spPr>
      </p:sp>
    </p:spTree>
    <p:extLst>
      <p:ext uri="{BB962C8B-B14F-4D97-AF65-F5344CB8AC3E}">
        <p14:creationId xmlns:p14="http://schemas.microsoft.com/office/powerpoint/2010/main" val="26808025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4.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text)">
    <p:bg>
      <p:bgPr>
        <a:solidFill>
          <a:schemeClr val="bg1"/>
        </a:solidFill>
        <a:effectLst/>
      </p:bgPr>
    </p:bg>
    <p:spTree>
      <p:nvGrpSpPr>
        <p:cNvPr id="1" name=""/>
        <p:cNvGrpSpPr/>
        <p:nvPr/>
      </p:nvGrpSpPr>
      <p:grpSpPr>
        <a:xfrm>
          <a:off x="0" y="0"/>
          <a:ext cx="0" cy="0"/>
          <a:chOff x="0" y="0"/>
          <a:chExt cx="0" cy="0"/>
        </a:xfrm>
      </p:grpSpPr>
      <p:grpSp>
        <p:nvGrpSpPr>
          <p:cNvPr id="6" name="AP_Annotations"/>
          <p:cNvGrpSpPr>
            <a:grpSpLocks noUngrp="1" noRot="1" noChangeAspect="1" noResize="1"/>
          </p:cNvGrpSpPr>
          <p:nvPr userDrawn="1"/>
        </p:nvGrpSpPr>
        <p:grpSpPr>
          <a:xfrm>
            <a:off x="-1343026" y="-355584"/>
            <a:ext cx="10235614" cy="3978583"/>
            <a:chOff x="-1343026" y="-355584"/>
            <a:chExt cx="10235614" cy="3978583"/>
          </a:xfrm>
        </p:grpSpPr>
        <p:sp>
          <p:nvSpPr>
            <p:cNvPr id="5" name="Annotation 07"/>
            <p:cNvSpPr txBox="1">
              <a:spLocks noSelect="1" noMove="1"/>
            </p:cNvSpPr>
            <p:nvPr userDrawn="1"/>
          </p:nvSpPr>
          <p:spPr>
            <a:xfrm>
              <a:off x="-1343026" y="517086"/>
              <a:ext cx="1343025" cy="397032"/>
            </a:xfrm>
            <a:prstGeom prst="rect">
              <a:avLst/>
            </a:prstGeom>
            <a:ln>
              <a:noFill/>
            </a:ln>
          </p:spPr>
          <p:txBody>
            <a:bodyPr wrap="square" rtlCol="0">
              <a:spAutoFit/>
            </a:bodyPr>
            <a:lstStyle>
              <a:defPPr>
                <a:defRPr lang="en-US" sz="1000"/>
              </a:defPPr>
              <a:lvl1pPr>
                <a:buFont typeface="Arial" panose="020B0604020202020204" pitchFamily="34" charset="0"/>
                <a:defRPr sz="600">
                  <a:solidFill>
                    <a:srgbClr val="5CB335"/>
                  </a:solidFill>
                </a:defRPr>
              </a:lvl1pPr>
            </a:lstStyle>
            <a:p>
              <a:pPr lvl="0"/>
              <a:r>
                <a:rPr lang="en-US" dirty="0">
                  <a:solidFill>
                    <a:schemeClr val="bg2"/>
                  </a:solidFill>
                </a:rPr>
                <a:t>ALIXPARTNERS</a:t>
              </a:r>
              <a:r>
                <a:rPr lang="en-US" baseline="0" dirty="0">
                  <a:solidFill>
                    <a:schemeClr val="bg2"/>
                  </a:solidFill>
                </a:rPr>
                <a:t> LOGO</a:t>
              </a:r>
              <a:br>
                <a:rPr lang="en-US" baseline="0" dirty="0">
                  <a:solidFill>
                    <a:schemeClr val="bg2"/>
                  </a:solidFill>
                </a:rPr>
              </a:br>
              <a:r>
                <a:rPr lang="en-US" baseline="0" dirty="0">
                  <a:solidFill>
                    <a:schemeClr val="bg2"/>
                  </a:solidFill>
                </a:rPr>
                <a:t>SITS ON TOP OF THIS LINE</a:t>
              </a:r>
              <a:br>
                <a:rPr lang="en-US" baseline="0" dirty="0">
                  <a:solidFill>
                    <a:schemeClr val="bg2"/>
                  </a:solidFill>
                </a:rPr>
              </a:br>
              <a:r>
                <a:rPr lang="en-US" baseline="0" dirty="0">
                  <a:solidFill>
                    <a:schemeClr val="bg2"/>
                  </a:solidFill>
                </a:rPr>
                <a:t>USE TO ALIGN CLIENT LOGO</a:t>
              </a:r>
              <a:endParaRPr lang="en-US" dirty="0">
                <a:solidFill>
                  <a:schemeClr val="bg2"/>
                </a:solidFill>
              </a:endParaRPr>
            </a:p>
          </p:txBody>
        </p:sp>
        <p:sp>
          <p:nvSpPr>
            <p:cNvPr id="17" name="Annotation 06"/>
            <p:cNvSpPr txBox="1">
              <a:spLocks noSelect="1" noMove="1"/>
            </p:cNvSpPr>
            <p:nvPr userDrawn="1"/>
          </p:nvSpPr>
          <p:spPr>
            <a:xfrm>
              <a:off x="-1343025" y="3438525"/>
              <a:ext cx="1343025" cy="184474"/>
            </a:xfrm>
          </p:spPr>
          <p:txBody>
            <a:bodyPr wrap="square" rtlCol="0">
              <a:spAutoFit/>
            </a:bodyPr>
            <a:lstStyle/>
            <a:p>
              <a:pPr marL="0" indent="0">
                <a:buFont typeface="Arial" panose="020B0604020202020204" pitchFamily="34" charset="0"/>
                <a:buNone/>
              </a:pPr>
              <a:r>
                <a:rPr lang="en-US" sz="600" dirty="0">
                  <a:solidFill>
                    <a:srgbClr val="FF910F"/>
                  </a:solidFill>
                </a:rPr>
                <a:t>SLIDE</a:t>
              </a:r>
              <a:r>
                <a:rPr lang="en-US" sz="600" baseline="0" dirty="0">
                  <a:solidFill>
                    <a:srgbClr val="FF910F"/>
                  </a:solidFill>
                </a:rPr>
                <a:t> CENTER LINE</a:t>
              </a:r>
              <a:endParaRPr lang="en-US" sz="600" dirty="0">
                <a:solidFill>
                  <a:srgbClr val="FF910F"/>
                </a:solidFill>
              </a:endParaRPr>
            </a:p>
          </p:txBody>
        </p:sp>
        <p:sp>
          <p:nvSpPr>
            <p:cNvPr id="18" name="Annotation 05"/>
            <p:cNvSpPr txBox="1">
              <a:spLocks noSelect="1" noMove="1"/>
            </p:cNvSpPr>
            <p:nvPr userDrawn="1"/>
          </p:nvSpPr>
          <p:spPr>
            <a:xfrm>
              <a:off x="4572000" y="-304800"/>
              <a:ext cx="1343025" cy="184474"/>
            </a:xfrm>
            <a:prstGeom prst="rect">
              <a:avLst/>
            </a:prstGeom>
          </p:spPr>
          <p:txBody>
            <a:bodyPr wrap="square" rtlCol="0">
              <a:spAutoFit/>
            </a:bodyPr>
            <a:lstStyle/>
            <a:p>
              <a:pPr marL="0" indent="0">
                <a:buFont typeface="Arial" panose="020B0604020202020204" pitchFamily="34" charset="0"/>
                <a:buNone/>
              </a:pPr>
              <a:r>
                <a:rPr lang="en-US" sz="600" dirty="0">
                  <a:solidFill>
                    <a:srgbClr val="FF910F"/>
                  </a:solidFill>
                </a:rPr>
                <a:t>SLIDE</a:t>
              </a:r>
              <a:r>
                <a:rPr lang="en-US" sz="600" baseline="0" dirty="0">
                  <a:solidFill>
                    <a:srgbClr val="FF910F"/>
                  </a:solidFill>
                </a:rPr>
                <a:t> CENTER LINE</a:t>
              </a:r>
              <a:endParaRPr lang="en-US" sz="600" dirty="0">
                <a:solidFill>
                  <a:srgbClr val="FF910F"/>
                </a:solidFill>
              </a:endParaRPr>
            </a:p>
          </p:txBody>
        </p:sp>
        <p:sp>
          <p:nvSpPr>
            <p:cNvPr id="19" name="Annotation 04"/>
            <p:cNvSpPr txBox="1">
              <a:spLocks noSelect="1" noMove="1"/>
            </p:cNvSpPr>
            <p:nvPr userDrawn="1"/>
          </p:nvSpPr>
          <p:spPr>
            <a:xfrm>
              <a:off x="-1343025" y="1143000"/>
              <a:ext cx="1343025" cy="295466"/>
            </a:xfrm>
            <a:prstGeom prst="rect">
              <a:avLst/>
            </a:prstGeom>
          </p:spPr>
          <p:txBody>
            <a:bodyPr wrap="square" rtlCol="0">
              <a:spAutoFit/>
            </a:bodyPr>
            <a:lstStyle/>
            <a:p>
              <a:pPr marL="0" indent="0">
                <a:buFont typeface="Arial" panose="020B0604020202020204" pitchFamily="34" charset="0"/>
                <a:buNone/>
              </a:pPr>
              <a:r>
                <a:rPr lang="en-US" sz="600" dirty="0">
                  <a:solidFill>
                    <a:srgbClr val="5CB335"/>
                  </a:solidFill>
                </a:rPr>
                <a:t>GREEN</a:t>
              </a:r>
              <a:r>
                <a:rPr lang="en-US" sz="600" baseline="0" dirty="0">
                  <a:solidFill>
                    <a:srgbClr val="5CB335"/>
                  </a:solidFill>
                </a:rPr>
                <a:t> GUIDES DELINEATE MAIN CONTENT AREA</a:t>
              </a:r>
            </a:p>
          </p:txBody>
        </p:sp>
        <p:sp>
          <p:nvSpPr>
            <p:cNvPr id="20" name="Annotation 03"/>
            <p:cNvSpPr txBox="1">
              <a:spLocks noSelect="1" noMove="1"/>
            </p:cNvSpPr>
            <p:nvPr userDrawn="1"/>
          </p:nvSpPr>
          <p:spPr>
            <a:xfrm>
              <a:off x="250825" y="-355584"/>
              <a:ext cx="1343025" cy="295466"/>
            </a:xfrm>
            <a:prstGeom prst="rect">
              <a:avLst/>
            </a:prstGeom>
          </p:spPr>
          <p:txBody>
            <a:bodyPr wrap="square" rtlCol="0">
              <a:spAutoFit/>
            </a:bodyPr>
            <a:lstStyle/>
            <a:p>
              <a:pPr marL="0" indent="0">
                <a:buFont typeface="Arial" panose="020B0604020202020204" pitchFamily="34" charset="0"/>
                <a:buNone/>
              </a:pPr>
              <a:r>
                <a:rPr lang="en-US" sz="600" baseline="0" dirty="0">
                  <a:solidFill>
                    <a:srgbClr val="5CB335"/>
                  </a:solidFill>
                </a:rPr>
                <a:t>GREEN GUIDES DELINEATE MAIN CONTENT AREA</a:t>
              </a:r>
            </a:p>
          </p:txBody>
        </p:sp>
        <p:sp>
          <p:nvSpPr>
            <p:cNvPr id="21" name="Annotation 02"/>
            <p:cNvSpPr txBox="1">
              <a:spLocks noSelect="1" noMove="1"/>
            </p:cNvSpPr>
            <p:nvPr userDrawn="1"/>
          </p:nvSpPr>
          <p:spPr>
            <a:xfrm>
              <a:off x="7549563" y="-355584"/>
              <a:ext cx="1343025" cy="295466"/>
            </a:xfrm>
            <a:prstGeom prst="rect">
              <a:avLst/>
            </a:prstGeom>
          </p:spPr>
          <p:txBody>
            <a:bodyPr wrap="square" rtlCol="0">
              <a:spAutoFit/>
            </a:bodyPr>
            <a:lstStyle/>
            <a:p>
              <a:pPr marL="0" indent="0" algn="r">
                <a:buFont typeface="Arial" panose="020B0604020202020204" pitchFamily="34" charset="0"/>
                <a:buNone/>
              </a:pPr>
              <a:r>
                <a:rPr lang="en-US" sz="600" dirty="0">
                  <a:solidFill>
                    <a:srgbClr val="5CB335"/>
                  </a:solidFill>
                </a:rPr>
                <a:t>CLIENT LOGO IS</a:t>
              </a:r>
              <a:r>
                <a:rPr lang="en-US" sz="600" baseline="0" dirty="0">
                  <a:solidFill>
                    <a:srgbClr val="5CB335"/>
                  </a:solidFill>
                </a:rPr>
                <a:t> </a:t>
              </a:r>
              <a:br>
                <a:rPr lang="en-US" sz="600" baseline="0" dirty="0">
                  <a:solidFill>
                    <a:srgbClr val="5CB335"/>
                  </a:solidFill>
                </a:rPr>
              </a:br>
              <a:r>
                <a:rPr lang="en-US" sz="600" baseline="0" dirty="0">
                  <a:solidFill>
                    <a:srgbClr val="5CB335"/>
                  </a:solidFill>
                </a:rPr>
                <a:t>TOP-RIGHT ALIGNED</a:t>
              </a:r>
              <a:endParaRPr lang="en-US" sz="600" dirty="0">
                <a:solidFill>
                  <a:srgbClr val="5CB335"/>
                </a:solidFill>
              </a:endParaRPr>
            </a:p>
          </p:txBody>
        </p:sp>
        <p:sp>
          <p:nvSpPr>
            <p:cNvPr id="22" name="Annotation 01"/>
            <p:cNvSpPr txBox="1">
              <a:spLocks noSelect="1" noMove="1"/>
            </p:cNvSpPr>
            <p:nvPr userDrawn="1"/>
          </p:nvSpPr>
          <p:spPr>
            <a:xfrm>
              <a:off x="-1343025" y="-355584"/>
              <a:ext cx="1343025" cy="295466"/>
            </a:xfrm>
            <a:prstGeom prst="rect">
              <a:avLst/>
            </a:prstGeom>
          </p:spPr>
          <p:txBody>
            <a:bodyPr wrap="square" rtlCol="0">
              <a:spAutoFit/>
            </a:bodyPr>
            <a:lstStyle/>
            <a:p>
              <a:pPr marL="0" indent="0">
                <a:buFont typeface="Arial" panose="020B0604020202020204" pitchFamily="34" charset="0"/>
                <a:buNone/>
              </a:pPr>
              <a:r>
                <a:rPr lang="en-US" sz="600" dirty="0">
                  <a:solidFill>
                    <a:srgbClr val="FF3130"/>
                  </a:solidFill>
                </a:rPr>
                <a:t>ENABLE </a:t>
              </a:r>
              <a:r>
                <a:rPr lang="en-US" sz="600" baseline="0" dirty="0">
                  <a:solidFill>
                    <a:srgbClr val="FF3130"/>
                  </a:solidFill>
                </a:rPr>
                <a:t>GUIDES UNDER</a:t>
              </a:r>
              <a:br>
                <a:rPr lang="en-US" sz="600" baseline="0" dirty="0">
                  <a:solidFill>
                    <a:srgbClr val="FF3130"/>
                  </a:solidFill>
                </a:rPr>
              </a:br>
              <a:r>
                <a:rPr lang="en-US" sz="600" baseline="0" dirty="0">
                  <a:solidFill>
                    <a:srgbClr val="FF3130"/>
                  </a:solidFill>
                </a:rPr>
                <a:t>VIEW – SHOW – GUIDES</a:t>
              </a:r>
            </a:p>
          </p:txBody>
        </p:sp>
      </p:grpSp>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91163170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4" name="Object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7" name="Date Placeholder"/>
          <p:cNvSpPr>
            <a:spLocks noGrp="1" noRot="1"/>
          </p:cNvSpPr>
          <p:nvPr userDrawn="1">
            <p:ph type="body" sz="quarter" idx="12" hasCustomPrompt="1"/>
          </p:nvPr>
        </p:nvSpPr>
        <p:spPr>
          <a:xfrm>
            <a:off x="276225" y="4187114"/>
            <a:ext cx="6308725" cy="257369"/>
          </a:xfrm>
          <a:prstGeom prst="rect">
            <a:avLst/>
          </a:prstGeom>
        </p:spPr>
        <p:txBody>
          <a:bodyPr vert="horz" wrap="square" lIns="0" tIns="0" rIns="0" bIns="71991" rtlCol="0" anchor="b" anchorCtr="0">
            <a:noAutofit/>
          </a:bodyPr>
          <a:lstStyle>
            <a:lvl1pPr>
              <a:lnSpc>
                <a:spcPct val="100000"/>
              </a:lnSpc>
              <a:spcAft>
                <a:spcPts val="0"/>
              </a:spcAft>
              <a:defRPr lang="en-US" sz="1400" b="1" cap="none" baseline="0" dirty="0" smtClean="0">
                <a:solidFill>
                  <a:schemeClr val="tx2"/>
                </a:solidFill>
                <a:latin typeface="Arimo"/>
              </a:defRPr>
            </a:lvl1pPr>
          </a:lstStyle>
          <a:p>
            <a:pPr lvl="0">
              <a:lnSpc>
                <a:spcPct val="100000"/>
              </a:lnSpc>
              <a:spcAft>
                <a:spcPts val="600"/>
              </a:spcAft>
            </a:pPr>
            <a:r>
              <a:rPr lang="en-US" noProof="0" dirty="0"/>
              <a:t>Date with full month and four digit year</a:t>
            </a:r>
          </a:p>
        </p:txBody>
      </p:sp>
      <p:sp>
        <p:nvSpPr>
          <p:cNvPr id="9" name="Document Title"/>
          <p:cNvSpPr>
            <a:spLocks noGrp="1"/>
          </p:cNvSpPr>
          <p:nvPr>
            <p:ph type="title" hasCustomPrompt="1"/>
          </p:nvPr>
        </p:nvSpPr>
        <p:spPr>
          <a:xfrm>
            <a:off x="276225" y="2670886"/>
            <a:ext cx="6307139" cy="758114"/>
          </a:xfrm>
          <a:prstGeom prst="rect">
            <a:avLst/>
          </a:prstGeom>
        </p:spPr>
        <p:txBody>
          <a:bodyPr vert="horz" wrap="square" lIns="0" tIns="0" rIns="0" bIns="0" rtlCol="0" anchor="b" anchorCtr="0">
            <a:noAutofit/>
          </a:bodyPr>
          <a:lstStyle>
            <a:lvl1pPr>
              <a:lnSpc>
                <a:spcPct val="100000"/>
              </a:lnSpc>
              <a:defRPr lang="en-US" sz="2800" b="1" baseline="0" dirty="0" smtClean="0">
                <a:latin typeface="Arimo"/>
              </a:defRPr>
            </a:lvl1pPr>
          </a:lstStyle>
          <a:p>
            <a:pPr lvl="0">
              <a:lnSpc>
                <a:spcPct val="90000"/>
              </a:lnSpc>
              <a:spcAft>
                <a:spcPts val="600"/>
              </a:spcAft>
            </a:pPr>
            <a:r>
              <a:rPr lang="en-US" noProof="0" dirty="0"/>
              <a:t>The document title is a maximum of two lines and set in 24pt bold type</a:t>
            </a:r>
          </a:p>
        </p:txBody>
      </p:sp>
      <p:sp>
        <p:nvSpPr>
          <p:cNvPr id="11" name="Subtitle Placeholder"/>
          <p:cNvSpPr>
            <a:spLocks noGrp="1"/>
          </p:cNvSpPr>
          <p:nvPr userDrawn="1">
            <p:ph type="body" sz="quarter" idx="11" hasCustomPrompt="1"/>
          </p:nvPr>
        </p:nvSpPr>
        <p:spPr>
          <a:xfrm>
            <a:off x="276225" y="3429000"/>
            <a:ext cx="6308725" cy="551090"/>
          </a:xfrm>
          <a:prstGeom prst="rect">
            <a:avLst/>
          </a:prstGeom>
        </p:spPr>
        <p:txBody>
          <a:bodyPr vert="horz" wrap="square" lIns="0" tIns="180000" rIns="0" bIns="0" anchor="t" anchorCtr="0">
            <a:spAutoFit/>
          </a:bodyPr>
          <a:lstStyle>
            <a:lvl1pPr marL="0" indent="0">
              <a:lnSpc>
                <a:spcPct val="100000"/>
              </a:lnSpc>
              <a:buFontTx/>
              <a:buNone/>
              <a:defRPr sz="2400" b="0" baseline="0">
                <a:solidFill>
                  <a:schemeClr val="bg2"/>
                </a:solidFill>
                <a:latin typeface="Arimo"/>
                <a:ea typeface="+mn-ea"/>
                <a:cs typeface="+mn-cs"/>
              </a:defRPr>
            </a:lvl1pPr>
            <a:lvl2pPr marL="199551" indent="0">
              <a:buFontTx/>
              <a:buNone/>
              <a:defRPr/>
            </a:lvl2pPr>
            <a:lvl3pPr marL="495483" indent="0">
              <a:buFontTx/>
              <a:buNone/>
              <a:defRPr/>
            </a:lvl3pPr>
            <a:lvl4pPr marL="742548" indent="0">
              <a:buFontTx/>
              <a:buNone/>
              <a:defRPr/>
            </a:lvl4pPr>
            <a:lvl5pPr marL="984180" indent="0">
              <a:buFontTx/>
              <a:buNone/>
              <a:defRPr/>
            </a:lvl5pPr>
          </a:lstStyle>
          <a:p>
            <a:pPr lvl="0"/>
            <a:r>
              <a:rPr lang="en-US" noProof="0" dirty="0"/>
              <a:t>The subtitle is one line in 18pt</a:t>
            </a:r>
          </a:p>
        </p:txBody>
      </p:sp>
      <p:sp>
        <p:nvSpPr>
          <p:cNvPr id="3" name="Client Logo"/>
          <p:cNvSpPr>
            <a:spLocks noGrp="1" noChangeAspect="1"/>
          </p:cNvSpPr>
          <p:nvPr userDrawn="1">
            <p:ph sz="quarter" idx="13"/>
          </p:nvPr>
        </p:nvSpPr>
        <p:spPr>
          <a:xfrm>
            <a:off x="6949414" y="319071"/>
            <a:ext cx="1919949" cy="1098272"/>
          </a:xfrm>
        </p:spPr>
        <p:txBody>
          <a:bodyPr anchor="ctr"/>
          <a:lstStyle>
            <a:lvl1pPr algn="r">
              <a:defRPr/>
            </a:lvl1pPr>
          </a:lstStyle>
          <a:p>
            <a:pPr lvl="0"/>
            <a:r>
              <a:rPr lang="en-US" noProof="0"/>
              <a:t>Click to edit Master text styles</a:t>
            </a:r>
          </a:p>
        </p:txBody>
      </p:sp>
      <p:sp>
        <p:nvSpPr>
          <p:cNvPr id="25" name="Bottom Line"/>
          <p:cNvSpPr>
            <a:spLocks noMove="1" noResize="1" noChangeShapeType="1"/>
          </p:cNvSpPr>
          <p:nvPr userDrawn="1"/>
        </p:nvSpPr>
        <p:spPr bwMode="gray">
          <a:xfrm>
            <a:off x="276225" y="6406855"/>
            <a:ext cx="8593138" cy="0"/>
          </a:xfrm>
          <a:prstGeom prst="line">
            <a:avLst/>
          </a:prstGeom>
          <a:noFill/>
          <a:ln w="6350" cap="rnd" cmpd="sng" algn="ctr">
            <a:solidFill>
              <a:srgbClr val="5CB335"/>
            </a:solidFill>
            <a:prstDash val="solid"/>
            <a:round/>
            <a:headEnd type="none" w="med" len="med"/>
            <a:tailEnd type="none" w="med" len="med"/>
          </a:ln>
          <a:effectLst/>
        </p:spPr>
        <p:txBody>
          <a:bodyPr wrap="none" lIns="78188" tIns="39095" rIns="78188" bIns="39095" anchor="ctr"/>
          <a:lstStyle/>
          <a:p>
            <a:pPr eaLnBrk="0" hangingPunct="0">
              <a:defRPr/>
            </a:pPr>
            <a:endParaRPr lang="en-US" sz="684" dirty="0">
              <a:ln w="6350" cmpd="sng">
                <a:solidFill>
                  <a:schemeClr val="tx1"/>
                </a:solidFill>
              </a:ln>
              <a:latin typeface="+mn-lt"/>
              <a:ea typeface="+mn-ea"/>
              <a:cs typeface="+mn-cs"/>
            </a:endParaRPr>
          </a:p>
        </p:txBody>
      </p:sp>
      <p:sp>
        <p:nvSpPr>
          <p:cNvPr id="10" name="Footer Placeholder 9"/>
          <p:cNvSpPr>
            <a:spLocks noGrp="1"/>
          </p:cNvSpPr>
          <p:nvPr>
            <p:ph type="ftr" sz="quarter" idx="15"/>
          </p:nvPr>
        </p:nvSpPr>
        <p:spPr/>
        <p:txBody>
          <a:body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pic>
        <p:nvPicPr>
          <p:cNvPr id="2" name="Picture 1">
            <a:extLst>
              <a:ext uri="{FF2B5EF4-FFF2-40B4-BE49-F238E27FC236}">
                <a16:creationId xmlns:a16="http://schemas.microsoft.com/office/drawing/2014/main" id="{74FC3FFA-4D13-433E-9BB5-D9840D2AE152}"/>
              </a:ext>
            </a:extLst>
          </p:cNvPr>
          <p:cNvPicPr>
            <a:picLocks noChangeAspect="1"/>
          </p:cNvPicPr>
          <p:nvPr userDrawn="1"/>
        </p:nvPicPr>
        <p:blipFill>
          <a:blip r:embed="rId5"/>
          <a:stretch>
            <a:fillRect/>
          </a:stretch>
        </p:blipFill>
        <p:spPr>
          <a:xfrm>
            <a:off x="381000" y="229934"/>
            <a:ext cx="2617270" cy="859337"/>
          </a:xfrm>
          <a:prstGeom prst="rect">
            <a:avLst/>
          </a:prstGeom>
        </p:spPr>
      </p:pic>
    </p:spTree>
    <p:extLst>
      <p:ext uri="{BB962C8B-B14F-4D97-AF65-F5344CB8AC3E}">
        <p14:creationId xmlns:p14="http://schemas.microsoft.com/office/powerpoint/2010/main" val="3873313707"/>
      </p:ext>
    </p:extLst>
  </p:cSld>
  <p:clrMapOvr>
    <a:masterClrMapping/>
  </p:clrMapOvr>
  <p:extLst>
    <p:ext uri="{DCECCB84-F9BA-43D5-87BE-67443E8EF086}">
      <p15:sldGuideLst xmlns:p15="http://schemas.microsoft.com/office/powerpoint/2012/main">
        <p15:guide id="2" pos="4147"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age">
    <p:spTree>
      <p:nvGrpSpPr>
        <p:cNvPr id="1" name=""/>
        <p:cNvGrpSpPr/>
        <p:nvPr/>
      </p:nvGrpSpPr>
      <p:grpSpPr>
        <a:xfrm>
          <a:off x="0" y="0"/>
          <a:ext cx="0" cy="0"/>
          <a:chOff x="0" y="0"/>
          <a:chExt cx="0" cy="0"/>
        </a:xfrm>
      </p:grpSpPr>
      <p:graphicFrame>
        <p:nvGraphicFramePr>
          <p:cNvPr id="52" name="Object 51" hidden="1"/>
          <p:cNvGraphicFramePr>
            <a:graphicFrameLocks noChangeAspect="1"/>
          </p:cNvGraphicFramePr>
          <p:nvPr>
            <p:custDataLst>
              <p:tags r:id="rId1"/>
            </p:custDataLst>
            <p:extLst>
              <p:ext uri="{D42A27DB-BD31-4B8C-83A1-F6EECF244321}">
                <p14:modId xmlns:p14="http://schemas.microsoft.com/office/powerpoint/2010/main" val="1133730102"/>
              </p:ext>
            </p:extLst>
          </p:nvPr>
        </p:nvGraphicFramePr>
        <p:xfrm>
          <a:off x="1358" y="1442"/>
          <a:ext cx="1357" cy="1440"/>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2" name="Object 51" hidden="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8" y="1442"/>
                        <a:ext cx="1357" cy="14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le"/>
          <p:cNvSpPr>
            <a:spLocks noGrp="1"/>
          </p:cNvSpPr>
          <p:nvPr>
            <p:ph type="title" hasCustomPrompt="1"/>
          </p:nvPr>
        </p:nvSpPr>
        <p:spPr/>
        <p:txBody>
          <a:bodyPr/>
          <a:lstStyle>
            <a:lvl1pPr>
              <a:defRPr sz="2400" baseline="0">
                <a:latin typeface="Arimo"/>
              </a:defRPr>
            </a:lvl1pPr>
          </a:lstStyle>
          <a:p>
            <a:r>
              <a:rPr lang="en-US" noProof="0" dirty="0"/>
              <a:t>The agenda page uses same basic slide format and is built with usability in mind: a simple bulleted list</a:t>
            </a:r>
          </a:p>
        </p:txBody>
      </p:sp>
      <p:sp>
        <p:nvSpPr>
          <p:cNvPr id="4" name="Agenda Placeholder"/>
          <p:cNvSpPr>
            <a:spLocks noGrp="1"/>
          </p:cNvSpPr>
          <p:nvPr>
            <p:ph type="body" sz="quarter" idx="10" hasCustomPrompt="1"/>
          </p:nvPr>
        </p:nvSpPr>
        <p:spPr>
          <a:xfrm>
            <a:off x="274638" y="1143000"/>
            <a:ext cx="8594725" cy="4937760"/>
          </a:xfrm>
        </p:spPr>
        <p:txBody>
          <a:bodyPr tIns="411480" anchor="t"/>
          <a:lstStyle>
            <a:lvl1pPr marL="182880" indent="-182880">
              <a:lnSpc>
                <a:spcPct val="110000"/>
              </a:lnSpc>
              <a:spcBef>
                <a:spcPts val="0"/>
              </a:spcBef>
              <a:spcAft>
                <a:spcPts val="1000"/>
              </a:spcAft>
              <a:buFont typeface="Arial" panose="020B0604020202020204" pitchFamily="34" charset="0"/>
              <a:buChar char="•"/>
              <a:defRPr sz="1800" baseline="0">
                <a:latin typeface="Arimo"/>
              </a:defRPr>
            </a:lvl1pPr>
            <a:lvl2pPr marL="182880" indent="-182880">
              <a:lnSpc>
                <a:spcPct val="110000"/>
              </a:lnSpc>
              <a:spcBef>
                <a:spcPts val="0"/>
              </a:spcBef>
              <a:spcAft>
                <a:spcPts val="1000"/>
              </a:spcAft>
              <a:buFont typeface="Arial" panose="020B0604020202020204" pitchFamily="34" charset="0"/>
              <a:buChar char="•"/>
              <a:defRPr sz="1800" b="1" baseline="0">
                <a:latin typeface="Arimo"/>
              </a:defRPr>
            </a:lvl2pPr>
            <a:lvl3pPr marL="356616" indent="-179388">
              <a:lnSpc>
                <a:spcPct val="110000"/>
              </a:lnSpc>
              <a:spcBef>
                <a:spcPts val="0"/>
              </a:spcBef>
              <a:spcAft>
                <a:spcPts val="1000"/>
              </a:spcAft>
              <a:buFont typeface="Arial" panose="020F0502020204030204" pitchFamily="34" charset="0"/>
              <a:buChar char="−"/>
              <a:defRPr sz="1800" baseline="0">
                <a:latin typeface="Arimo"/>
              </a:defRPr>
            </a:lvl3pPr>
            <a:lvl4pPr marL="356616" indent="-179388">
              <a:lnSpc>
                <a:spcPct val="110000"/>
              </a:lnSpc>
              <a:spcBef>
                <a:spcPts val="0"/>
              </a:spcBef>
              <a:spcAft>
                <a:spcPts val="1000"/>
              </a:spcAft>
              <a:buFont typeface="Arial" panose="020F0502020204030204" pitchFamily="34" charset="0"/>
              <a:buChar char="−"/>
              <a:defRPr sz="1800" b="1" baseline="0">
                <a:latin typeface="Arimo"/>
              </a:defRPr>
            </a:lvl4pPr>
            <a:lvl5pPr>
              <a:lnSpc>
                <a:spcPct val="110000"/>
              </a:lnSpc>
              <a:spcBef>
                <a:spcPts val="0"/>
              </a:spcBef>
              <a:spcAft>
                <a:spcPts val="1000"/>
              </a:spcAft>
              <a:defRPr sz="1100"/>
            </a:lvl5pPr>
          </a:lstStyle>
          <a:p>
            <a:pPr lvl="0"/>
            <a:r>
              <a:rPr lang="en-US" noProof="0" dirty="0"/>
              <a:t>Agenda Items are set in 14pt Verdana Regular</a:t>
            </a:r>
          </a:p>
          <a:p>
            <a:pPr lvl="1"/>
            <a:r>
              <a:rPr lang="en-US" noProof="0" dirty="0"/>
              <a:t>The active agenda point can be highlighted by just hitting tab</a:t>
            </a:r>
          </a:p>
          <a:p>
            <a:pPr lvl="2"/>
            <a:r>
              <a:rPr lang="en-US" noProof="0" dirty="0"/>
              <a:t>A subsection will require two tabs</a:t>
            </a:r>
          </a:p>
          <a:p>
            <a:pPr lvl="3"/>
            <a:r>
              <a:rPr lang="en-US" noProof="0" dirty="0"/>
              <a:t>A highlighted subsection accordingly three tabs</a:t>
            </a:r>
          </a:p>
        </p:txBody>
      </p:sp>
      <p:sp>
        <p:nvSpPr>
          <p:cNvPr id="7" name="Footer Placeholder 6"/>
          <p:cNvSpPr>
            <a:spLocks noGrp="1"/>
          </p:cNvSpPr>
          <p:nvPr>
            <p:ph type="ftr" sz="quarter" idx="12"/>
          </p:nvPr>
        </p:nvSpPr>
        <p:spPr/>
        <p:txBody>
          <a:body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spTree>
    <p:extLst>
      <p:ext uri="{BB962C8B-B14F-4D97-AF65-F5344CB8AC3E}">
        <p14:creationId xmlns:p14="http://schemas.microsoft.com/office/powerpoint/2010/main" val="2001430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Headlin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24178423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Title"/>
          <p:cNvSpPr>
            <a:spLocks noGrp="1"/>
          </p:cNvSpPr>
          <p:nvPr>
            <p:ph type="title" hasCustomPrompt="1"/>
          </p:nvPr>
        </p:nvSpPr>
        <p:spPr/>
        <p:txBody>
          <a:bodyPr/>
          <a:lstStyle>
            <a:lvl1pPr>
              <a:defRPr sz="2400">
                <a:latin typeface="Arimo"/>
              </a:defRPr>
            </a:lvl1pPr>
          </a:lstStyle>
          <a:p>
            <a:r>
              <a:rPr lang="en-US" noProof="0" dirty="0"/>
              <a:t>Our headlines are written in sentence-case intended to tell a stand-alone story with impact and are a maximum of two lines</a:t>
            </a:r>
          </a:p>
        </p:txBody>
      </p:sp>
      <p:sp>
        <p:nvSpPr>
          <p:cNvPr id="8" name="Footer Placeholder 7"/>
          <p:cNvSpPr>
            <a:spLocks noGrp="1"/>
          </p:cNvSpPr>
          <p:nvPr>
            <p:ph type="ftr" sz="quarter" idx="24"/>
          </p:nvPr>
        </p:nvSpPr>
        <p:spPr/>
        <p:txBody>
          <a:body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spTree>
    <p:extLst>
      <p:ext uri="{BB962C8B-B14F-4D97-AF65-F5344CB8AC3E}">
        <p14:creationId xmlns:p14="http://schemas.microsoft.com/office/powerpoint/2010/main" val="4208967993"/>
      </p:ext>
    </p:extLst>
  </p:cSld>
  <p:clrMapOvr>
    <a:masterClrMapping/>
  </p:clrMapOvr>
  <p:extLst>
    <p:ext uri="{DCECCB84-F9BA-43D5-87BE-67443E8EF086}">
      <p15:sldGuideLst xmlns:p15="http://schemas.microsoft.com/office/powerpoint/2012/main">
        <p15:guide id="1" orient="horz" pos="950" userDrawn="1">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o Full Page">
    <p:spTree>
      <p:nvGrpSpPr>
        <p:cNvPr id="1" name=""/>
        <p:cNvGrpSpPr/>
        <p:nvPr/>
      </p:nvGrpSpPr>
      <p:grpSpPr>
        <a:xfrm>
          <a:off x="0" y="0"/>
          <a:ext cx="0" cy="0"/>
          <a:chOff x="0" y="0"/>
          <a:chExt cx="0" cy="0"/>
        </a:xfrm>
      </p:grpSpPr>
      <p:grpSp>
        <p:nvGrpSpPr>
          <p:cNvPr id="8" name="AP_Annotations">
            <a:extLst>
              <a:ext uri="{FF2B5EF4-FFF2-40B4-BE49-F238E27FC236}">
                <a16:creationId xmlns:a16="http://schemas.microsoft.com/office/drawing/2014/main" id="{6789261E-93E5-4587-8C94-A304683720AC}"/>
              </a:ext>
            </a:extLst>
          </p:cNvPr>
          <p:cNvGrpSpPr>
            <a:grpSpLocks noUngrp="1" noRot="1" noChangeAspect="1" noResize="1"/>
          </p:cNvGrpSpPr>
          <p:nvPr userDrawn="1"/>
        </p:nvGrpSpPr>
        <p:grpSpPr>
          <a:xfrm>
            <a:off x="-1828730" y="1664635"/>
            <a:ext cx="12161387" cy="941414"/>
            <a:chOff x="-1828730" y="1664635"/>
            <a:chExt cx="12161387" cy="941414"/>
          </a:xfrm>
        </p:grpSpPr>
        <p:sp>
          <p:nvSpPr>
            <p:cNvPr id="4" name="Annotation 1">
              <a:extLst>
                <a:ext uri="{FF2B5EF4-FFF2-40B4-BE49-F238E27FC236}">
                  <a16:creationId xmlns:a16="http://schemas.microsoft.com/office/drawing/2014/main" id="{60B3C9D2-8CF8-4FBB-BE01-184A70324A2D}"/>
                </a:ext>
              </a:extLst>
            </p:cNvPr>
            <p:cNvSpPr txBox="1">
              <a:spLocks noSelect="1" noMove="1"/>
            </p:cNvSpPr>
            <p:nvPr userDrawn="1"/>
          </p:nvSpPr>
          <p:spPr>
            <a:xfrm>
              <a:off x="-2646365" y="1143000"/>
              <a:ext cx="2537481" cy="5567486"/>
            </a:xfrm>
            <a:prstGeom prst="rect">
              <a:avLst/>
            </a:prstGeom>
            <a:solidFill>
              <a:srgbClr val="666666"/>
            </a:solidFill>
          </p:spPr>
          <p:txBody>
            <a:bodyPr wrap="square">
              <a:spAutoFit/>
            </a:bodyPr>
            <a:lstStyle/>
            <a:p>
              <a:pPr>
                <a:spcAft>
                  <a:spcPts val="0"/>
                </a:spcAft>
              </a:pPr>
              <a:r>
                <a:rPr lang="en-US" sz="600" b="1" cap="all" baseline="0" dirty="0">
                  <a:solidFill>
                    <a:srgbClr val="5CB335"/>
                  </a:solidFill>
                </a:rPr>
                <a:t>Personal Summary Guidelines</a:t>
              </a:r>
            </a:p>
            <a:p>
              <a:pPr>
                <a:spcAft>
                  <a:spcPts val="0"/>
                </a:spcAft>
              </a:pPr>
              <a:endParaRPr lang="en-US" sz="600" cap="all" baseline="0" dirty="0">
                <a:solidFill>
                  <a:srgbClr val="5CB335"/>
                </a:solidFill>
              </a:endParaRPr>
            </a:p>
            <a:p>
              <a:pPr>
                <a:spcAft>
                  <a:spcPts val="0"/>
                </a:spcAft>
              </a:pPr>
              <a:r>
                <a:rPr lang="en-US" sz="600" cap="all" baseline="0" dirty="0">
                  <a:solidFill>
                    <a:srgbClr val="5CB335"/>
                  </a:solidFill>
                </a:rPr>
                <a:t>What to Include</a:t>
              </a:r>
            </a:p>
            <a:p>
              <a:pPr marL="171450" indent="-171450">
                <a:spcAft>
                  <a:spcPts val="0"/>
                </a:spcAft>
                <a:buFont typeface="Arial" panose="020B0604020202020204" pitchFamily="34" charset="0"/>
                <a:buChar char="•"/>
              </a:pPr>
              <a:r>
                <a:rPr lang="en-US" sz="600" cap="all" baseline="0" dirty="0">
                  <a:solidFill>
                    <a:schemeClr val="bg1"/>
                  </a:solidFill>
                </a:rPr>
                <a:t>A statement of the value you bring to clients</a:t>
              </a:r>
            </a:p>
            <a:p>
              <a:pPr marL="171450" indent="-171450">
                <a:spcAft>
                  <a:spcPts val="0"/>
                </a:spcAft>
                <a:buFont typeface="Arial" panose="020B0604020202020204" pitchFamily="34" charset="0"/>
                <a:buChar char="•"/>
              </a:pPr>
              <a:r>
                <a:rPr lang="en-US" sz="600" cap="all" baseline="0" dirty="0">
                  <a:solidFill>
                    <a:schemeClr val="bg1"/>
                  </a:solidFill>
                </a:rPr>
                <a:t>A contextualized summary of your professional experience that supports the value you bring to the firm by mention of no more than one previous company by name—in order to avoid a résumé-style litany of jobs held.</a:t>
              </a:r>
            </a:p>
            <a:p>
              <a:pPr marL="171450" indent="-171450">
                <a:spcAft>
                  <a:spcPts val="0"/>
                </a:spcAft>
                <a:buFont typeface="Arial" panose="020B0604020202020204" pitchFamily="34" charset="0"/>
                <a:buChar char="•"/>
              </a:pPr>
              <a:r>
                <a:rPr lang="en-US" sz="600" cap="all" baseline="0" dirty="0">
                  <a:solidFill>
                    <a:schemeClr val="bg1"/>
                  </a:solidFill>
                </a:rPr>
                <a:t>Include relevant professional certifications and affiliations.</a:t>
              </a:r>
            </a:p>
            <a:p>
              <a:pPr marL="171450" indent="-171450">
                <a:spcAft>
                  <a:spcPts val="0"/>
                </a:spcAft>
                <a:buFont typeface="Arial" panose="020B0604020202020204" pitchFamily="34" charset="0"/>
                <a:buChar char="•"/>
              </a:pPr>
              <a:r>
                <a:rPr lang="en-US" sz="600" cap="all" baseline="0" dirty="0">
                  <a:solidFill>
                    <a:schemeClr val="bg1"/>
                  </a:solidFill>
                </a:rPr>
                <a:t>Include external volunteer, board, charitable, or cultural affiliations—maximum of two.</a:t>
              </a:r>
            </a:p>
            <a:p>
              <a:pPr marL="171450" indent="-171450">
                <a:spcAft>
                  <a:spcPts val="0"/>
                </a:spcAft>
                <a:buFont typeface="Arial" panose="020B0604020202020204" pitchFamily="34" charset="0"/>
                <a:buChar char="•"/>
              </a:pPr>
              <a:r>
                <a:rPr lang="en-US" sz="600" cap="all" baseline="0" dirty="0">
                  <a:solidFill>
                    <a:schemeClr val="bg1"/>
                  </a:solidFill>
                </a:rPr>
                <a:t>Highest academic degree held at last school</a:t>
              </a:r>
            </a:p>
            <a:p>
              <a:pPr marL="171450" indent="-171450">
                <a:spcAft>
                  <a:spcPts val="0"/>
                </a:spcAft>
                <a:buFont typeface="Arial" panose="020B0604020202020204" pitchFamily="34" charset="0"/>
                <a:buChar char="•"/>
              </a:pPr>
              <a:r>
                <a:rPr lang="en-US" sz="600" cap="all" baseline="0" dirty="0">
                  <a:solidFill>
                    <a:schemeClr val="bg1"/>
                  </a:solidFill>
                </a:rPr>
                <a:t>Character limit is 1,000. White space is an important element of an appealing slide. </a:t>
              </a:r>
            </a:p>
            <a:p>
              <a:pPr>
                <a:spcAft>
                  <a:spcPts val="0"/>
                </a:spcAft>
              </a:pPr>
              <a:endParaRPr lang="en-US" sz="600" cap="all" baseline="0" dirty="0">
                <a:solidFill>
                  <a:srgbClr val="5CB335"/>
                </a:solidFill>
              </a:endParaRPr>
            </a:p>
            <a:p>
              <a:pPr>
                <a:spcAft>
                  <a:spcPts val="0"/>
                </a:spcAft>
              </a:pPr>
              <a:r>
                <a:rPr lang="en-US" sz="600" cap="all" baseline="0" dirty="0">
                  <a:solidFill>
                    <a:srgbClr val="5CB335"/>
                  </a:solidFill>
                </a:rPr>
                <a:t>What Not to Include</a:t>
              </a:r>
            </a:p>
            <a:p>
              <a:pPr marL="171450" indent="-171450">
                <a:spcAft>
                  <a:spcPts val="0"/>
                </a:spcAft>
                <a:buFont typeface="Arial" panose="020B0604020202020204" pitchFamily="34" charset="0"/>
                <a:buChar char="•"/>
              </a:pPr>
              <a:r>
                <a:rPr lang="en-US" sz="600" cap="all" baseline="0" dirty="0">
                  <a:solidFill>
                    <a:schemeClr val="bg1"/>
                  </a:solidFill>
                </a:rPr>
                <a:t>Professional titles or language focusing on our internal structure or roles</a:t>
              </a:r>
            </a:p>
            <a:p>
              <a:pPr marL="171450" indent="-171450">
                <a:spcAft>
                  <a:spcPts val="0"/>
                </a:spcAft>
                <a:buFont typeface="Arial" panose="020B0604020202020204" pitchFamily="34" charset="0"/>
                <a:buChar char="•"/>
              </a:pPr>
              <a:r>
                <a:rPr lang="en-US" sz="600" cap="all" baseline="0" dirty="0">
                  <a:solidFill>
                    <a:schemeClr val="bg1"/>
                  </a:solidFill>
                </a:rPr>
                <a:t>Personal information such as marital status or number of children</a:t>
              </a:r>
            </a:p>
            <a:p>
              <a:pPr marL="171450" indent="-171450">
                <a:spcAft>
                  <a:spcPts val="0"/>
                </a:spcAft>
                <a:buFont typeface="Arial" panose="020B0604020202020204" pitchFamily="34" charset="0"/>
                <a:buChar char="•"/>
              </a:pPr>
              <a:r>
                <a:rPr lang="en-US" sz="600" cap="all" baseline="0" dirty="0">
                  <a:solidFill>
                    <a:schemeClr val="bg1"/>
                  </a:solidFill>
                </a:rPr>
                <a:t>Hobbies, sports, and leisure time pursuits</a:t>
              </a:r>
            </a:p>
            <a:p>
              <a:pPr>
                <a:spcAft>
                  <a:spcPts val="0"/>
                </a:spcAft>
              </a:pPr>
              <a:endParaRPr lang="en-US" sz="600" cap="all" baseline="0" dirty="0">
                <a:solidFill>
                  <a:srgbClr val="5CB335"/>
                </a:solidFill>
              </a:endParaRPr>
            </a:p>
            <a:p>
              <a:pPr>
                <a:spcAft>
                  <a:spcPts val="0"/>
                </a:spcAft>
              </a:pPr>
              <a:r>
                <a:rPr lang="en-US" sz="600" cap="all" baseline="0" dirty="0">
                  <a:solidFill>
                    <a:srgbClr val="5CB335"/>
                  </a:solidFill>
                </a:rPr>
                <a:t>Style Guidelines </a:t>
              </a:r>
            </a:p>
            <a:p>
              <a:pPr marL="171450" indent="-171450">
                <a:spcAft>
                  <a:spcPts val="0"/>
                </a:spcAft>
                <a:buFont typeface="Arial" panose="020B0604020202020204" pitchFamily="34" charset="0"/>
                <a:buChar char="•"/>
              </a:pPr>
              <a:r>
                <a:rPr lang="en-US" sz="600" cap="all" baseline="0" dirty="0">
                  <a:solidFill>
                    <a:schemeClr val="bg1"/>
                  </a:solidFill>
                </a:rPr>
                <a:t>The lead-in sentence is critical. Do not repeat your full name, title, and office location.</a:t>
              </a:r>
            </a:p>
            <a:p>
              <a:pPr marL="171450" indent="-171450">
                <a:spcAft>
                  <a:spcPts val="0"/>
                </a:spcAft>
                <a:buFont typeface="Arial" panose="020B0604020202020204" pitchFamily="34" charset="0"/>
                <a:buChar char="•"/>
              </a:pPr>
              <a:r>
                <a:rPr lang="en-US" sz="600" cap="all" baseline="0" dirty="0">
                  <a:solidFill>
                    <a:schemeClr val="bg1"/>
                  </a:solidFill>
                </a:rPr>
                <a:t>Don’t list your position. Instead, describe the functions you perform.</a:t>
              </a:r>
            </a:p>
            <a:p>
              <a:pPr marL="171450" indent="-171450">
                <a:spcAft>
                  <a:spcPts val="0"/>
                </a:spcAft>
                <a:buFont typeface="Arial" panose="020B0604020202020204" pitchFamily="34" charset="0"/>
                <a:buChar char="•"/>
              </a:pPr>
              <a:r>
                <a:rPr lang="en-US" sz="600" cap="all" baseline="0" dirty="0">
                  <a:solidFill>
                    <a:schemeClr val="bg1"/>
                  </a:solidFill>
                </a:rPr>
                <a:t>Use third-person narrative when writing (He/She) </a:t>
              </a:r>
            </a:p>
            <a:p>
              <a:pPr marL="171450" indent="-171450">
                <a:spcAft>
                  <a:spcPts val="0"/>
                </a:spcAft>
                <a:buFont typeface="Arial" panose="020B0604020202020204" pitchFamily="34" charset="0"/>
                <a:buChar char="•"/>
              </a:pPr>
              <a:r>
                <a:rPr lang="en-US" sz="600" cap="all" baseline="0" dirty="0">
                  <a:solidFill>
                    <a:schemeClr val="bg1"/>
                  </a:solidFill>
                </a:rPr>
                <a:t>Round your total years of experience so your biography stays current for longer </a:t>
              </a:r>
            </a:p>
            <a:p>
              <a:pPr marL="171450" indent="-171450">
                <a:spcAft>
                  <a:spcPts val="0"/>
                </a:spcAft>
                <a:buFont typeface="Arial" panose="020B0604020202020204" pitchFamily="34" charset="0"/>
                <a:buChar char="•"/>
              </a:pPr>
              <a:r>
                <a:rPr lang="en-US" sz="600" cap="all" baseline="0" dirty="0">
                  <a:solidFill>
                    <a:schemeClr val="bg1"/>
                  </a:solidFill>
                </a:rPr>
                <a:t>Use strong, active verbs to communicate expertise, decisiveness, and leadership. </a:t>
              </a:r>
            </a:p>
            <a:p>
              <a:pPr marL="171450" indent="-171450">
                <a:spcAft>
                  <a:spcPts val="0"/>
                </a:spcAft>
                <a:buFont typeface="Arial" panose="020B0604020202020204" pitchFamily="34" charset="0"/>
                <a:buChar char="•"/>
              </a:pPr>
              <a:r>
                <a:rPr lang="en-US" sz="600" cap="all" baseline="0" dirty="0">
                  <a:solidFill>
                    <a:schemeClr val="bg1"/>
                  </a:solidFill>
                </a:rPr>
                <a:t>Use keywords associated with your expertise like cross-border restructuring, turnaround, technology, operations, and corporate strategy. </a:t>
              </a:r>
            </a:p>
            <a:p>
              <a:pPr marL="171450" indent="-171450">
                <a:spcAft>
                  <a:spcPts val="0"/>
                </a:spcAft>
                <a:buFont typeface="Arial" panose="020B0604020202020204" pitchFamily="34" charset="0"/>
                <a:buChar char="•"/>
              </a:pPr>
              <a:r>
                <a:rPr lang="en-US" sz="600" cap="all" baseline="0" dirty="0">
                  <a:solidFill>
                    <a:schemeClr val="bg1"/>
                  </a:solidFill>
                </a:rPr>
                <a:t>Make a value statement about your experience and business philosophy. What is the value you bring?</a:t>
              </a:r>
            </a:p>
            <a:p>
              <a:pPr>
                <a:spcAft>
                  <a:spcPts val="0"/>
                </a:spcAft>
              </a:pPr>
              <a:endParaRPr lang="en-US" sz="600" cap="all" baseline="0" dirty="0">
                <a:solidFill>
                  <a:srgbClr val="5CB335"/>
                </a:solidFill>
              </a:endParaRPr>
            </a:p>
            <a:p>
              <a:pPr>
                <a:spcAft>
                  <a:spcPts val="0"/>
                </a:spcAft>
              </a:pPr>
              <a:r>
                <a:rPr lang="en-US" sz="600" cap="all" baseline="0" dirty="0">
                  <a:solidFill>
                    <a:srgbClr val="5CB335"/>
                  </a:solidFill>
                </a:rPr>
                <a:t>Tone</a:t>
              </a:r>
            </a:p>
            <a:p>
              <a:pPr marL="171450" indent="-171450">
                <a:spcAft>
                  <a:spcPts val="0"/>
                </a:spcAft>
                <a:buFont typeface="Arial" panose="020B0604020202020204" pitchFamily="34" charset="0"/>
                <a:buChar char="•"/>
              </a:pPr>
              <a:r>
                <a:rPr lang="en-US" sz="600" cap="all" baseline="0" dirty="0">
                  <a:solidFill>
                    <a:schemeClr val="bg1"/>
                  </a:solidFill>
                </a:rPr>
                <a:t>Avoid sounding like a résumé or like a press release about your appointment. Adopt a conversational, professional tone.</a:t>
              </a:r>
            </a:p>
            <a:p>
              <a:pPr marL="171450" indent="-171450">
                <a:spcAft>
                  <a:spcPts val="0"/>
                </a:spcAft>
                <a:buFont typeface="Arial" panose="020B0604020202020204" pitchFamily="34" charset="0"/>
                <a:buChar char="•"/>
              </a:pPr>
              <a:r>
                <a:rPr lang="en-US" sz="600" cap="all" baseline="0" dirty="0">
                  <a:solidFill>
                    <a:schemeClr val="bg1"/>
                  </a:solidFill>
                </a:rPr>
                <a:t>Speak in active voice and use strong, action verbs in describing your experience. Avoid business jargon in favor of plain, direct language. </a:t>
              </a:r>
            </a:p>
            <a:p>
              <a:pPr marL="171450" indent="-171450">
                <a:spcAft>
                  <a:spcPts val="0"/>
                </a:spcAft>
                <a:buFont typeface="Arial" panose="020B0604020202020204" pitchFamily="34" charset="0"/>
                <a:buChar char="•"/>
              </a:pPr>
              <a:r>
                <a:rPr lang="en-US" sz="600" cap="all" baseline="0" dirty="0">
                  <a:solidFill>
                    <a:schemeClr val="bg1"/>
                  </a:solidFill>
                </a:rPr>
                <a:t>Mix sentence structure so that every sentence doesn’t begin with He or She.</a:t>
              </a:r>
            </a:p>
          </p:txBody>
        </p:sp>
        <p:sp>
          <p:nvSpPr>
            <p:cNvPr id="17" name="Annotation 2">
              <a:extLst>
                <a:ext uri="{FF2B5EF4-FFF2-40B4-BE49-F238E27FC236}">
                  <a16:creationId xmlns:a16="http://schemas.microsoft.com/office/drawing/2014/main" id="{DBFB7FCE-4FB9-4537-8EC2-24BB25F940B3}"/>
                </a:ext>
              </a:extLst>
            </p:cNvPr>
            <p:cNvSpPr txBox="1">
              <a:spLocks noSelect="1" noMove="1"/>
            </p:cNvSpPr>
            <p:nvPr userDrawn="1"/>
          </p:nvSpPr>
          <p:spPr>
            <a:xfrm>
              <a:off x="9252885" y="1143000"/>
              <a:ext cx="1902724" cy="3297634"/>
            </a:xfrm>
            <a:prstGeom prst="rect">
              <a:avLst/>
            </a:prstGeom>
            <a:solidFill>
              <a:srgbClr val="666666"/>
            </a:solidFill>
          </p:spPr>
          <p:txBody>
            <a:bodyPr wrap="square">
              <a:spAutoFit/>
            </a:bodyPr>
            <a:lstStyle/>
            <a:p>
              <a:pPr>
                <a:spcAft>
                  <a:spcPts val="0"/>
                </a:spcAft>
              </a:pPr>
              <a:r>
                <a:rPr lang="en-US" sz="600" b="1" cap="all" baseline="0" dirty="0">
                  <a:solidFill>
                    <a:srgbClr val="5CB335"/>
                  </a:solidFill>
                </a:rPr>
                <a:t>Relevant Experience Guidelines</a:t>
              </a:r>
            </a:p>
            <a:p>
              <a:pPr>
                <a:spcAft>
                  <a:spcPts val="0"/>
                </a:spcAft>
              </a:pPr>
              <a:endParaRPr lang="en-US" sz="600" b="1" cap="all" baseline="0" dirty="0">
                <a:solidFill>
                  <a:srgbClr val="5CB335"/>
                </a:solidFill>
              </a:endParaRPr>
            </a:p>
            <a:p>
              <a:pPr lvl="1">
                <a:spcAft>
                  <a:spcPts val="300"/>
                </a:spcAft>
              </a:pPr>
              <a:r>
                <a:rPr lang="en-US" sz="600" b="0" cap="all" baseline="0" dirty="0">
                  <a:solidFill>
                    <a:schemeClr val="bg1"/>
                  </a:solidFill>
                </a:rPr>
                <a:t>This is your opportunity to demonstrate your relevant experience.</a:t>
              </a:r>
            </a:p>
            <a:p>
              <a:pPr lvl="1">
                <a:spcAft>
                  <a:spcPts val="300"/>
                </a:spcAft>
              </a:pPr>
              <a:r>
                <a:rPr lang="en-US" sz="600" b="0" cap="all" baseline="0" dirty="0">
                  <a:solidFill>
                    <a:schemeClr val="bg1"/>
                  </a:solidFill>
                </a:rPr>
                <a:t>End each fragment with a period.</a:t>
              </a:r>
            </a:p>
            <a:p>
              <a:pPr lvl="1">
                <a:spcAft>
                  <a:spcPts val="300"/>
                </a:spcAft>
              </a:pPr>
              <a:r>
                <a:rPr lang="en-US" sz="600" b="0" cap="all" baseline="0" dirty="0">
                  <a:solidFill>
                    <a:schemeClr val="bg1"/>
                  </a:solidFill>
                </a:rPr>
                <a:t>Bulleted style, short and snappy fragments, not complete sentences</a:t>
              </a:r>
            </a:p>
            <a:p>
              <a:pPr lvl="1">
                <a:spcAft>
                  <a:spcPts val="300"/>
                </a:spcAft>
              </a:pPr>
              <a:r>
                <a:rPr lang="en-US" sz="600" b="0" cap="all" baseline="0" dirty="0">
                  <a:solidFill>
                    <a:schemeClr val="bg1"/>
                  </a:solidFill>
                </a:rPr>
                <a:t>Key projects or engagements that best illustrate your experience and expertise</a:t>
              </a:r>
            </a:p>
            <a:p>
              <a:pPr lvl="1">
                <a:spcAft>
                  <a:spcPts val="300"/>
                </a:spcAft>
              </a:pPr>
              <a:r>
                <a:rPr lang="en-US" sz="600" b="0" cap="all" baseline="0" dirty="0">
                  <a:solidFill>
                    <a:schemeClr val="bg1"/>
                  </a:solidFill>
                </a:rPr>
                <a:t>Projects’ outcomes, key results, with monetary figures when applicable</a:t>
              </a:r>
            </a:p>
            <a:p>
              <a:pPr lvl="1">
                <a:spcAft>
                  <a:spcPts val="300"/>
                </a:spcAft>
              </a:pPr>
              <a:r>
                <a:rPr lang="en-US" sz="600" b="0" cap="all" baseline="0" dirty="0">
                  <a:solidFill>
                    <a:schemeClr val="bg1"/>
                  </a:solidFill>
                </a:rPr>
                <a:t>Short on project experience? Include relevant trainings or certifications.</a:t>
              </a:r>
            </a:p>
            <a:p>
              <a:pPr lvl="1">
                <a:spcAft>
                  <a:spcPts val="300"/>
                </a:spcAft>
              </a:pPr>
              <a:r>
                <a:rPr lang="en-US" sz="600" b="0" cap="all" baseline="0" dirty="0">
                  <a:solidFill>
                    <a:schemeClr val="bg1"/>
                  </a:solidFill>
                </a:rPr>
                <a:t>New to AlixPartners? Mention relevant and disclosable experiences at previous companies and update your biography as you add more engagements at the firm.</a:t>
              </a:r>
            </a:p>
            <a:p>
              <a:pPr lvl="1">
                <a:spcAft>
                  <a:spcPts val="300"/>
                </a:spcAft>
              </a:pPr>
              <a:r>
                <a:rPr lang="en-US" sz="600" b="0" cap="all" baseline="0" dirty="0">
                  <a:solidFill>
                    <a:schemeClr val="bg1"/>
                  </a:solidFill>
                </a:rPr>
                <a:t>Character limit is 1,200. White space is an important element of an appealing slide. Don’t try to cram your entire career into this space.</a:t>
              </a:r>
            </a:p>
          </p:txBody>
        </p:sp>
      </p:grpSp>
      <p:graphicFrame>
        <p:nvGraphicFramePr>
          <p:cNvPr id="9" name="Object 8" hidden="1"/>
          <p:cNvGraphicFramePr>
            <a:graphicFrameLocks noChangeAspect="1"/>
          </p:cNvGraphicFramePr>
          <p:nvPr userDrawn="1">
            <p:custDataLst>
              <p:tags r:id="rId1"/>
            </p:custDataLst>
            <p:extLst>
              <p:ext uri="{D42A27DB-BD31-4B8C-83A1-F6EECF244321}">
                <p14:modId xmlns:p14="http://schemas.microsoft.com/office/powerpoint/2010/main" val="15053541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9" name="Object 8"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9BD45FBD-080B-4FE3-8D23-7228B475252E}"/>
              </a:ext>
            </a:extLst>
          </p:cNvPr>
          <p:cNvSpPr/>
          <p:nvPr userDrawn="1">
            <p:custDataLst>
              <p:tags r:id="rId2"/>
            </p:custDataLst>
          </p:nvPr>
        </p:nvSpPr>
        <p:spPr bwMode="gray">
          <a:xfrm>
            <a:off x="0" y="0"/>
            <a:ext cx="158750" cy="158750"/>
          </a:xfrm>
          <a:prstGeom prst="rect">
            <a:avLst/>
          </a:prstGeom>
          <a:solidFill>
            <a:schemeClr val="accent2"/>
          </a:solidFill>
        </p:spPr>
        <p:txBody>
          <a:bodyPr vert="horz" wrap="none" lIns="0" tIns="0" rIns="0" bIns="0" numCol="1" spcCol="0" rtlCol="0" anchor="ctr" anchorCtr="0">
            <a:noAutofit/>
          </a:bodyPr>
          <a:lstStyle/>
          <a:p>
            <a:pPr marL="0" lvl="0" indent="0" algn="ctr" eaLnBrk="1">
              <a:lnSpc>
                <a:spcPts val="2100"/>
              </a:lnSpc>
              <a:spcBef>
                <a:spcPct val="0"/>
              </a:spcBef>
              <a:spcAft>
                <a:spcPct val="0"/>
              </a:spcAft>
            </a:pPr>
            <a:endParaRPr lang="en-US" sz="1800" b="1" i="0" baseline="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14" name="Expertise Tombstone" hidden="1"/>
          <p:cNvSpPr>
            <a:spLocks noGrp="1" noSelect="1" noRot="1" noMove="1" noResize="1" noEditPoints="1" noChangeShapeType="1"/>
          </p:cNvSpPr>
          <p:nvPr>
            <p:ph type="body" sz="quarter" idx="40" hasCustomPrompt="1"/>
          </p:nvPr>
        </p:nvSpPr>
        <p:spPr bwMode="gray">
          <a:xfrm>
            <a:off x="276225" y="5714975"/>
            <a:ext cx="8594725" cy="641375"/>
          </a:xfrm>
          <a:noFill/>
          <a:ln>
            <a:noFill/>
          </a:ln>
        </p:spPr>
        <p:txBody>
          <a:bodyPr wrap="square" tIns="137160" bIns="137160" anchor="b">
            <a:noAutofit/>
          </a:bodyPr>
          <a:lstStyle>
            <a:lvl1pPr marL="0" indent="0" algn="ctr">
              <a:buFontTx/>
              <a:buNone/>
              <a:defRPr lang="en-US" sz="1200" b="1" dirty="0" smtClean="0">
                <a:solidFill>
                  <a:schemeClr val="bg1"/>
                </a:solidFill>
              </a:defRPr>
            </a:lvl1pPr>
            <a:lvl2pPr marL="0" indent="0" algn="l">
              <a:buFontTx/>
              <a:buNone/>
              <a:defRPr lang="en-US" sz="1000" b="0" baseline="0" noProof="0" dirty="0">
                <a:solidFill>
                  <a:schemeClr val="tx1"/>
                </a:solidFill>
                <a:latin typeface="+mn-lt"/>
                <a:ea typeface="+mn-ea"/>
                <a:cs typeface="+mn-cs"/>
              </a:defRPr>
            </a:lvl2pPr>
            <a:lvl3pPr marL="180000" indent="0" algn="l">
              <a:buFontTx/>
              <a:buNone/>
              <a:defRPr lang="en-US" sz="1200" dirty="0" smtClean="0">
                <a:solidFill>
                  <a:schemeClr val="bg1"/>
                </a:solidFill>
              </a:defRPr>
            </a:lvl3pPr>
            <a:lvl4pPr marL="360000" indent="0" algn="l">
              <a:buFontTx/>
              <a:buNone/>
              <a:defRPr lang="en-US" sz="1200" dirty="0" smtClean="0">
                <a:solidFill>
                  <a:schemeClr val="bg1"/>
                </a:solidFill>
              </a:defRPr>
            </a:lvl4pPr>
            <a:lvl5pPr marL="540000" indent="0" algn="l">
              <a:buFontTx/>
              <a:buNone/>
              <a:defRPr lang="en-US" sz="1200" dirty="0">
                <a:solidFill>
                  <a:schemeClr val="bg1"/>
                </a:solidFill>
              </a:defRPr>
            </a:lvl5pPr>
          </a:lstStyle>
          <a:p>
            <a:pPr lvl="1"/>
            <a:endParaRPr/>
          </a:p>
        </p:txBody>
      </p:sp>
      <p:sp>
        <p:nvSpPr>
          <p:cNvPr id="19" name="Phone Number"/>
          <p:cNvSpPr>
            <a:spLocks noGrp="1"/>
          </p:cNvSpPr>
          <p:nvPr>
            <p:ph type="body" sz="quarter" idx="47" hasCustomPrompt="1"/>
          </p:nvPr>
        </p:nvSpPr>
        <p:spPr>
          <a:xfrm>
            <a:off x="1493736" y="1691659"/>
            <a:ext cx="2986210" cy="366645"/>
          </a:xfrm>
        </p:spPr>
        <p:txBody>
          <a:bodyPr vert="horz" wrap="square" lIns="0" tIns="0" rIns="0" bIns="0" rtlCol="0">
            <a:noAutofit/>
          </a:bodyPr>
          <a:lstStyle>
            <a:lvl1pPr>
              <a:spcAft>
                <a:spcPts val="300"/>
              </a:spcAft>
              <a:defRPr lang="en-US" dirty="0" smtClean="0"/>
            </a:lvl1pPr>
          </a:lstStyle>
          <a:p>
            <a:pPr lvl="0"/>
            <a:r>
              <a:rPr lang="en-US" noProof="0" dirty="0"/>
              <a:t>Choice of one phone number</a:t>
            </a:r>
            <a:br>
              <a:rPr lang="en-US" noProof="0" dirty="0"/>
            </a:br>
            <a:r>
              <a:rPr lang="en-US" noProof="0" dirty="0"/>
              <a:t>(second phone number is optional)</a:t>
            </a:r>
          </a:p>
        </p:txBody>
      </p:sp>
      <p:sp>
        <p:nvSpPr>
          <p:cNvPr id="23" name="Email"/>
          <p:cNvSpPr>
            <a:spLocks noGrp="1"/>
          </p:cNvSpPr>
          <p:nvPr>
            <p:ph type="body" sz="quarter" idx="50" hasCustomPrompt="1"/>
          </p:nvPr>
        </p:nvSpPr>
        <p:spPr>
          <a:xfrm>
            <a:off x="1494911" y="1490490"/>
            <a:ext cx="2985014" cy="174145"/>
          </a:xfrm>
        </p:spPr>
        <p:txBody>
          <a:bodyPr vert="horz" wrap="square" lIns="0" tIns="0" rIns="0" bIns="0" rtlCol="0">
            <a:noAutofit/>
          </a:bodyPr>
          <a:lstStyle>
            <a:lvl1pPr>
              <a:spcAft>
                <a:spcPts val="300"/>
              </a:spcAft>
              <a:defRPr lang="en-US" dirty="0">
                <a:latin typeface="Arimo"/>
              </a:defRPr>
            </a:lvl1pPr>
          </a:lstStyle>
          <a:p>
            <a:pPr lvl="0"/>
            <a:r>
              <a:rPr lang="en-US" noProof="0" dirty="0"/>
              <a:t>Email</a:t>
            </a:r>
          </a:p>
        </p:txBody>
      </p:sp>
      <p:sp>
        <p:nvSpPr>
          <p:cNvPr id="20" name="Firstname Lastname"/>
          <p:cNvSpPr>
            <a:spLocks noGrp="1"/>
          </p:cNvSpPr>
          <p:nvPr>
            <p:ph type="body" sz="quarter" idx="48" hasCustomPrompt="1"/>
          </p:nvPr>
        </p:nvSpPr>
        <p:spPr bwMode="gray">
          <a:xfrm>
            <a:off x="1494911" y="1142999"/>
            <a:ext cx="2985014" cy="235086"/>
          </a:xfrm>
          <a:prstGeom prst="callout1">
            <a:avLst>
              <a:gd name="adj1" fmla="val 100000"/>
              <a:gd name="adj2" fmla="val 100000"/>
              <a:gd name="adj3" fmla="val 100000"/>
              <a:gd name="adj4" fmla="val 0"/>
            </a:avLst>
          </a:prstGeom>
          <a:solidFill>
            <a:schemeClr val="bg1"/>
          </a:solidFill>
          <a:ln>
            <a:solidFill>
              <a:schemeClr val="accent5"/>
            </a:solidFill>
          </a:ln>
          <a:effectLst/>
        </p:spPr>
        <p:txBody>
          <a:bodyPr vert="horz" wrap="square" lIns="0" tIns="0" rIns="0" bIns="0" rtlCol="0" anchor="t" anchorCtr="0">
            <a:noAutofit/>
          </a:bodyPr>
          <a:lstStyle>
            <a:lvl1pPr>
              <a:defRPr lang="en-US" sz="1600" b="1" dirty="0">
                <a:latin typeface="Arimo"/>
                <a:ea typeface="+mn-ea"/>
                <a:cs typeface="+mn-cs"/>
              </a:defRPr>
            </a:lvl1pPr>
          </a:lstStyle>
          <a:p>
            <a:pPr lvl="0">
              <a:lnSpc>
                <a:spcPct val="110000"/>
              </a:lnSpc>
              <a:spcAft>
                <a:spcPts val="600"/>
              </a:spcAft>
            </a:pPr>
            <a:r>
              <a:rPr lang="en-US" noProof="0" dirty="0" err="1"/>
              <a:t>Firstname</a:t>
            </a:r>
            <a:r>
              <a:rPr lang="en-US" noProof="0" dirty="0"/>
              <a:t> </a:t>
            </a:r>
            <a:r>
              <a:rPr lang="en-US" noProof="0" dirty="0" err="1"/>
              <a:t>Lastname</a:t>
            </a:r>
            <a:endParaRPr lang="en-US" noProof="0" dirty="0"/>
          </a:p>
        </p:txBody>
      </p:sp>
      <p:sp>
        <p:nvSpPr>
          <p:cNvPr id="28" name="Experience Title"/>
          <p:cNvSpPr txBox="1"/>
          <p:nvPr userDrawn="1"/>
        </p:nvSpPr>
        <p:spPr bwMode="gray">
          <a:xfrm>
            <a:off x="4664076" y="1142999"/>
            <a:ext cx="4205288" cy="235086"/>
          </a:xfrm>
          <a:prstGeom prst="callout1">
            <a:avLst>
              <a:gd name="adj1" fmla="val 100000"/>
              <a:gd name="adj2" fmla="val 100000"/>
              <a:gd name="adj3" fmla="val 100000"/>
              <a:gd name="adj4" fmla="val 0"/>
            </a:avLst>
          </a:prstGeom>
          <a:solidFill>
            <a:schemeClr val="bg1"/>
          </a:solidFill>
          <a:ln>
            <a:solidFill>
              <a:schemeClr val="accent5"/>
            </a:solidFill>
          </a:ln>
          <a:effectLst/>
        </p:spPr>
        <p:txBody>
          <a:bodyPr vert="horz" wrap="square" lIns="0" tIns="0" rIns="0" bIns="0" rtlCol="0" anchor="t" anchorCtr="0">
            <a:noAutofit/>
          </a:bodyPr>
          <a:lstStyle>
            <a:defPPr>
              <a:defRPr lang="en-US"/>
            </a:defPPr>
            <a:lvl1pPr>
              <a:defRPr sz="1200" baseline="0">
                <a:latin typeface="+mn-lt"/>
                <a:ea typeface="+mn-ea"/>
                <a:cs typeface="+mn-cs"/>
              </a:defRPr>
            </a:lvl1pPr>
          </a:lstStyle>
          <a:p>
            <a:pPr lvl="0"/>
            <a:r>
              <a:rPr lang="en-US" sz="1600" b="1" noProof="0" dirty="0">
                <a:latin typeface="Arimo"/>
              </a:rPr>
              <a:t>Relevant experience</a:t>
            </a:r>
            <a:endParaRPr lang="en-US" b="1" noProof="0" dirty="0">
              <a:latin typeface="Arimo"/>
            </a:endParaRPr>
          </a:p>
        </p:txBody>
      </p:sp>
      <p:sp>
        <p:nvSpPr>
          <p:cNvPr id="22" name="Expertise"/>
          <p:cNvSpPr>
            <a:spLocks noGrp="1"/>
          </p:cNvSpPr>
          <p:nvPr>
            <p:ph type="body" sz="quarter" idx="51" hasCustomPrompt="1"/>
          </p:nvPr>
        </p:nvSpPr>
        <p:spPr>
          <a:xfrm>
            <a:off x="276225" y="2743201"/>
            <a:ext cx="4203699" cy="2922818"/>
          </a:xfrm>
        </p:spPr>
        <p:txBody>
          <a:bodyPr vert="horz" wrap="square" lIns="0" tIns="0" rIns="0" bIns="0" rtlCol="0">
            <a:noAutofit/>
          </a:bodyPr>
          <a:lstStyle>
            <a:lvl1pPr>
              <a:spcAft>
                <a:spcPts val="600"/>
              </a:spcAft>
              <a:defRPr lang="en-US" baseline="0" dirty="0" smtClean="0"/>
            </a:lvl1pPr>
            <a:lvl2pPr>
              <a:spcAft>
                <a:spcPts val="600"/>
              </a:spcAft>
              <a:defRPr lang="en-US" dirty="0" smtClean="0"/>
            </a:lvl2pPr>
            <a:lvl3pPr>
              <a:spcAft>
                <a:spcPts val="600"/>
              </a:spcAft>
              <a:defRPr lang="en-US" dirty="0" smtClean="0"/>
            </a:lvl3pPr>
            <a:lvl4pPr>
              <a:spcAft>
                <a:spcPts val="600"/>
              </a:spcAft>
              <a:defRPr lang="en-US" dirty="0" smtClean="0"/>
            </a:lvl4pPr>
            <a:lvl5pPr>
              <a:spcAft>
                <a:spcPts val="600"/>
              </a:spcAft>
              <a:defRPr lang="en-US" dirty="0"/>
            </a:lvl5pPr>
          </a:lstStyle>
          <a:p>
            <a:pPr lvl="0"/>
            <a:r>
              <a:rPr lang="en-US" noProof="0" dirty="0"/>
              <a:t>Personal summary – structure in multiple paragraphs for enhanced readability</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5" name="Experience"/>
          <p:cNvSpPr>
            <a:spLocks noGrp="1"/>
          </p:cNvSpPr>
          <p:nvPr>
            <p:ph type="body" sz="quarter" idx="52" hasCustomPrompt="1"/>
          </p:nvPr>
        </p:nvSpPr>
        <p:spPr>
          <a:xfrm>
            <a:off x="4664076" y="1478150"/>
            <a:ext cx="4205288" cy="4187868"/>
          </a:xfrm>
        </p:spPr>
        <p:txBody>
          <a:bodyPr vert="horz" wrap="square" lIns="0" tIns="0" rIns="0" bIns="0" rtlCol="0">
            <a:noAutofit/>
          </a:bodyPr>
          <a:lstStyle>
            <a:lvl1pPr>
              <a:spcAft>
                <a:spcPts val="600"/>
              </a:spcAft>
              <a:defRPr lang="en-US" dirty="0" smtClean="0"/>
            </a:lvl1pPr>
            <a:lvl2pPr>
              <a:spcAft>
                <a:spcPts val="600"/>
              </a:spcAft>
              <a:defRPr lang="en-US" dirty="0" smtClean="0"/>
            </a:lvl2pPr>
            <a:lvl3pPr>
              <a:spcAft>
                <a:spcPts val="600"/>
              </a:spcAft>
              <a:defRPr lang="en-US" dirty="0" smtClean="0"/>
            </a:lvl3pPr>
            <a:lvl4pPr>
              <a:spcAft>
                <a:spcPts val="600"/>
              </a:spcAft>
              <a:defRPr lang="en-US" dirty="0" smtClean="0"/>
            </a:lvl4pPr>
            <a:lvl5pPr>
              <a:spcAft>
                <a:spcPts val="600"/>
              </a:spcAft>
              <a:defRPr lang="en-US" dirty="0"/>
            </a:lvl5pPr>
          </a:lstStyle>
          <a:p>
            <a:pPr lvl="0"/>
            <a:r>
              <a:rPr lang="en-US" noProof="0" dirty="0"/>
              <a:t>List of relevant experience in bulleted format – use first indent level for proper bullet formatting</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Date Placeholder 4"/>
          <p:cNvSpPr>
            <a:spLocks noGrp="1"/>
          </p:cNvSpPr>
          <p:nvPr>
            <p:ph type="dt" sz="half" idx="54"/>
          </p:nvPr>
        </p:nvSpPr>
        <p:spPr>
          <a:xfrm>
            <a:off x="0" y="0"/>
            <a:ext cx="9140825" cy="199557"/>
          </a:xfrm>
          <a:prstGeom prst="rect">
            <a:avLst/>
          </a:prstGeom>
        </p:spPr>
        <p:txBody>
          <a:bodyPr/>
          <a:lstStyle/>
          <a:p>
            <a:r>
              <a:rPr lang="en-US" dirty="0"/>
              <a:t>Draft/Strictly confidential 01/06/2017 13:41 (Used via “INSERT tab </a:t>
            </a:r>
            <a:r>
              <a:rPr lang="en-US" dirty="0">
                <a:sym typeface="Wingdings 3" panose="05040102010807070707" pitchFamily="18" charset="2"/>
              </a:rPr>
              <a:t></a:t>
            </a:r>
            <a:r>
              <a:rPr lang="en-US" dirty="0"/>
              <a:t> Header &amp; Footer </a:t>
            </a:r>
            <a:r>
              <a:rPr lang="en-US" dirty="0">
                <a:sym typeface="Wingdings 3" panose="05040102010807070707" pitchFamily="18" charset="2"/>
              </a:rPr>
              <a:t></a:t>
            </a:r>
            <a:r>
              <a:rPr lang="en-US" dirty="0"/>
              <a:t> Fixed Date”)</a:t>
            </a:r>
          </a:p>
        </p:txBody>
      </p:sp>
      <p:sp>
        <p:nvSpPr>
          <p:cNvPr id="6" name="Footer Placeholder 5"/>
          <p:cNvSpPr>
            <a:spLocks noGrp="1"/>
          </p:cNvSpPr>
          <p:nvPr>
            <p:ph type="ftr" sz="quarter" idx="55"/>
          </p:nvPr>
        </p:nvSpPr>
        <p:spPr/>
        <p:txBody>
          <a:body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sp>
        <p:nvSpPr>
          <p:cNvPr id="15" name="Mugshot"/>
          <p:cNvSpPr>
            <a:spLocks noGrp="1" noResize="1"/>
          </p:cNvSpPr>
          <p:nvPr>
            <p:ph type="pic" sz="quarter" idx="41"/>
          </p:nvPr>
        </p:nvSpPr>
        <p:spPr bwMode="gray">
          <a:xfrm>
            <a:off x="276225" y="1142999"/>
            <a:ext cx="1080000" cy="1080000"/>
          </a:xfrm>
          <a:solidFill>
            <a:schemeClr val="bg1"/>
          </a:solidFill>
        </p:spPr>
        <p:txBody>
          <a:bodyPr/>
          <a:lstStyle>
            <a:lvl1pPr>
              <a:defRPr>
                <a:latin typeface="+mn-lt"/>
                <a:ea typeface="+mn-ea"/>
                <a:cs typeface="+mn-cs"/>
              </a:defRPr>
            </a:lvl1pPr>
          </a:lstStyle>
          <a:p>
            <a:r>
              <a:rPr lang="en-US" noProof="0"/>
              <a:t>Click icon to add picture</a:t>
            </a:r>
            <a:endParaRPr lang="en-US" noProof="0" dirty="0"/>
          </a:p>
        </p:txBody>
      </p:sp>
      <p:sp>
        <p:nvSpPr>
          <p:cNvPr id="3" name="Office"/>
          <p:cNvSpPr>
            <a:spLocks noGrp="1"/>
          </p:cNvSpPr>
          <p:nvPr>
            <p:ph type="body" sz="quarter" idx="56" hasCustomPrompt="1"/>
          </p:nvPr>
        </p:nvSpPr>
        <p:spPr>
          <a:xfrm>
            <a:off x="1494910" y="2103471"/>
            <a:ext cx="2985035" cy="203200"/>
          </a:xfrm>
        </p:spPr>
        <p:txBody>
          <a:bodyPr/>
          <a:lstStyle>
            <a:lvl1pPr>
              <a:spcAft>
                <a:spcPts val="300"/>
              </a:spcAft>
              <a:defRPr/>
            </a:lvl1pPr>
          </a:lstStyle>
          <a:p>
            <a:pPr lvl="0"/>
            <a:r>
              <a:rPr lang="en-US" noProof="0" dirty="0"/>
              <a:t>Optional Office</a:t>
            </a:r>
          </a:p>
        </p:txBody>
      </p:sp>
      <p:sp>
        <p:nvSpPr>
          <p:cNvPr id="2" name="Title 1">
            <a:extLst>
              <a:ext uri="{FF2B5EF4-FFF2-40B4-BE49-F238E27FC236}">
                <a16:creationId xmlns:a16="http://schemas.microsoft.com/office/drawing/2014/main" id="{1337F01E-00C9-46C6-BD2D-A9AD48D6B012}"/>
              </a:ext>
            </a:extLst>
          </p:cNvPr>
          <p:cNvSpPr>
            <a:spLocks noGrp="1"/>
          </p:cNvSpPr>
          <p:nvPr>
            <p:ph type="title" hasCustomPrompt="1"/>
          </p:nvPr>
        </p:nvSpPr>
        <p:spPr/>
        <p:txBody>
          <a:bodyPr/>
          <a:lstStyle>
            <a:lvl1pPr>
              <a:defRPr/>
            </a:lvl1pPr>
          </a:lstStyle>
          <a:p>
            <a:r>
              <a:rPr lang="en-US" noProof="0" dirty="0"/>
              <a:t>The bio slide is generated from the Bio Tool – the optional headline connects individual’s expertise to project</a:t>
            </a:r>
            <a:endParaRPr lang="fr-FR" dirty="0"/>
          </a:p>
        </p:txBody>
      </p:sp>
    </p:spTree>
    <p:extLst>
      <p:ext uri="{BB962C8B-B14F-4D97-AF65-F5344CB8AC3E}">
        <p14:creationId xmlns:p14="http://schemas.microsoft.com/office/powerpoint/2010/main" val="1465519256"/>
      </p:ext>
    </p:extLst>
  </p:cSld>
  <p:clrMapOvr>
    <a:masterClrMapping/>
  </p:clrMapOvr>
  <p:extLst>
    <p:ext uri="{DCECCB84-F9BA-43D5-87BE-67443E8EF086}">
      <p15:sldGuideLst xmlns:p15="http://schemas.microsoft.com/office/powerpoint/2012/main">
        <p15:guide id="1" pos="2822" userDrawn="1">
          <p15:clr>
            <a:srgbClr val="000000"/>
          </p15:clr>
        </p15:guide>
        <p15:guide id="2" pos="2938" userDrawn="1">
          <p15:clr>
            <a:srgbClr val="000000"/>
          </p15:clr>
        </p15:guide>
        <p15:guide id="3" orient="horz" pos="1728" userDrawn="1">
          <p15:clr>
            <a:srgbClr val="000000"/>
          </p15:clr>
        </p15:guide>
        <p15:guide id="4" orient="horz" pos="1400" userDrawn="1">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se summary">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
            </p:custDataLst>
            <p:extLst>
              <p:ext uri="{D42A27DB-BD31-4B8C-83A1-F6EECF244321}">
                <p14:modId xmlns:p14="http://schemas.microsoft.com/office/powerpoint/2010/main" val="3152514200"/>
              </p:ext>
            </p:extLst>
          </p:nvPr>
        </p:nvGraphicFramePr>
        <p:xfrm>
          <a:off x="1358" y="1442"/>
          <a:ext cx="1357" cy="1440"/>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8" y="1442"/>
                        <a:ext cx="1357" cy="14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hidden="1">
            <a:extLst>
              <a:ext uri="{FF2B5EF4-FFF2-40B4-BE49-F238E27FC236}">
                <a16:creationId xmlns:a16="http://schemas.microsoft.com/office/drawing/2014/main" id="{F9DFF991-A7F2-4FFB-A43B-9B5224278A08}"/>
              </a:ext>
            </a:extLst>
          </p:cNvPr>
          <p:cNvSpPr/>
          <p:nvPr userDrawn="1">
            <p:custDataLst>
              <p:tags r:id="rId2"/>
            </p:custDataLst>
          </p:nvPr>
        </p:nvSpPr>
        <p:spPr bwMode="gray">
          <a:xfrm>
            <a:off x="0" y="0"/>
            <a:ext cx="158750" cy="158750"/>
          </a:xfrm>
          <a:prstGeom prst="rect">
            <a:avLst/>
          </a:prstGeom>
          <a:solidFill>
            <a:schemeClr val="accent2"/>
          </a:solidFill>
        </p:spPr>
        <p:txBody>
          <a:bodyPr vert="horz" wrap="none" lIns="0" tIns="0" rIns="0" bIns="0" numCol="1" spcCol="0" rtlCol="0" anchor="ctr" anchorCtr="0">
            <a:noAutofit/>
          </a:bodyPr>
          <a:lstStyle/>
          <a:p>
            <a:pPr marL="0" lvl="0" indent="0" algn="ctr" eaLnBrk="1">
              <a:lnSpc>
                <a:spcPts val="2100"/>
              </a:lnSpc>
              <a:spcBef>
                <a:spcPct val="0"/>
              </a:spcBef>
              <a:spcAft>
                <a:spcPct val="0"/>
              </a:spcAft>
            </a:pPr>
            <a:endParaRPr lang="en-US" sz="1800" b="1" i="0" baseline="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4" name="Situation Placeholder"/>
          <p:cNvSpPr>
            <a:spLocks noGrp="1" noRot="1" noMove="1" noResize="1"/>
          </p:cNvSpPr>
          <p:nvPr>
            <p:ph type="body" sz="quarter" idx="46" hasCustomPrompt="1"/>
          </p:nvPr>
        </p:nvSpPr>
        <p:spPr>
          <a:xfrm>
            <a:off x="276225" y="1600220"/>
            <a:ext cx="2741312" cy="4756129"/>
          </a:xfrm>
        </p:spPr>
        <p:txBody>
          <a:bodyPr vert="horz" wrap="square" lIns="0" tIns="0" rIns="0" bIns="0" rtlCol="0">
            <a:noAutofit/>
          </a:bodyPr>
          <a:lstStyle>
            <a:lvl1pPr>
              <a:spcAft>
                <a:spcPts val="600"/>
              </a:spcAft>
              <a:defRPr lang="en-US" dirty="0" smtClean="0"/>
            </a:lvl1pPr>
          </a:lstStyle>
          <a:p>
            <a:pPr lvl="0"/>
            <a:r>
              <a:rPr lang="en-US" noProof="0" dirty="0"/>
              <a:t>Outline of situation and challenges in bulleted list format – use first indent level for proper bullet formatting</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Approach Placeholder"/>
          <p:cNvSpPr>
            <a:spLocks noGrp="1" noRot="1" noMove="1" noResize="1"/>
          </p:cNvSpPr>
          <p:nvPr>
            <p:ph type="body" sz="quarter" idx="47" hasCustomPrompt="1"/>
          </p:nvPr>
        </p:nvSpPr>
        <p:spPr>
          <a:xfrm>
            <a:off x="3200415" y="1600220"/>
            <a:ext cx="2743186" cy="4756129"/>
          </a:xfrm>
        </p:spPr>
        <p:txBody>
          <a:bodyPr vert="horz" wrap="square" lIns="0" tIns="0" rIns="0" bIns="0" rtlCol="0">
            <a:noAutofit/>
          </a:bodyPr>
          <a:lstStyle>
            <a:lvl1pPr>
              <a:spcAft>
                <a:spcPts val="600"/>
              </a:spcAft>
              <a:defRPr lang="en-US" dirty="0" smtClean="0"/>
            </a:lvl1pPr>
          </a:lstStyle>
          <a:p>
            <a:pPr lvl="0"/>
            <a:r>
              <a:rPr lang="en-US" noProof="0" dirty="0"/>
              <a:t>Description of approach in bulleted list format – use first indent level for proper bullet formatting</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6" name="Outcome Placeholder"/>
          <p:cNvSpPr>
            <a:spLocks noGrp="1" noRot="1" noMove="1" noResize="1"/>
          </p:cNvSpPr>
          <p:nvPr>
            <p:ph type="body" sz="quarter" idx="48" hasCustomPrompt="1"/>
          </p:nvPr>
        </p:nvSpPr>
        <p:spPr>
          <a:xfrm>
            <a:off x="6126464" y="1600220"/>
            <a:ext cx="2742899" cy="4756129"/>
          </a:xfrm>
        </p:spPr>
        <p:txBody>
          <a:bodyPr vert="horz" wrap="square" lIns="0" tIns="0" rIns="0" bIns="0" rtlCol="0">
            <a:noAutofit/>
          </a:bodyPr>
          <a:lstStyle>
            <a:lvl1pPr>
              <a:spcAft>
                <a:spcPts val="600"/>
              </a:spcAft>
              <a:defRPr lang="en-US" dirty="0" smtClean="0"/>
            </a:lvl1pPr>
          </a:lstStyle>
          <a:p>
            <a:pPr lvl="0"/>
            <a:r>
              <a:rPr lang="en-US" noProof="0" dirty="0"/>
              <a:t>Highlights of results and outcome in bulleted list format – use first indent level for proper bullet formatting</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2" name="Title Situation"/>
          <p:cNvSpPr>
            <a:spLocks noRot="1" noMove="1" noResize="1"/>
          </p:cNvSpPr>
          <p:nvPr userDrawn="1"/>
        </p:nvSpPr>
        <p:spPr bwMode="gray">
          <a:xfrm>
            <a:off x="276225" y="1142999"/>
            <a:ext cx="2741312" cy="365781"/>
          </a:xfrm>
          <a:prstGeom prst="rect">
            <a:avLst/>
          </a:prstGeom>
          <a:solidFill>
            <a:srgbClr val="8C43A2"/>
          </a:solidFill>
          <a:ln w="9525" cap="flat" cmpd="sng" algn="ctr">
            <a:noFill/>
            <a:prstDash val="solid"/>
            <a:round/>
            <a:headEnd type="none" w="med" len="med"/>
            <a:tailEnd type="none" w="med" len="med"/>
          </a:ln>
          <a:effectLst/>
        </p:spPr>
        <p:txBody>
          <a:bodyPr vert="horz" wrap="square" lIns="46175" tIns="46175" rIns="46175" bIns="46175" numCol="1" rtlCol="0" anchor="ctr" anchorCtr="1" compatLnSpc="1">
            <a:prstTxWarp prst="textNoShape">
              <a:avLst/>
            </a:prstTxWarp>
            <a:noAutofit/>
          </a:bodyPr>
          <a:lstStyle/>
          <a:p>
            <a:pPr marL="0" marR="0" lvl="0" indent="0" algn="ctr" defTabSz="781913" eaLnBrk="0" latinLnBrk="0" hangingPunct="0">
              <a:lnSpc>
                <a:spcPct val="100000"/>
              </a:lnSpc>
              <a:buClrTx/>
              <a:buSzTx/>
              <a:buFontTx/>
              <a:buNone/>
              <a:tabLst/>
            </a:pPr>
            <a:r>
              <a:rPr kumimoji="0" lang="en-US" sz="1400" b="0" i="0" u="none" strike="noStrike" cap="none" normalizeH="0" baseline="0" noProof="0" dirty="0">
                <a:ln>
                  <a:noFill/>
                </a:ln>
                <a:solidFill>
                  <a:schemeClr val="bg1"/>
                </a:solidFill>
                <a:effectLst/>
                <a:latin typeface="+mn-lt"/>
                <a:ea typeface="+mn-ea"/>
                <a:cs typeface="+mn-cs"/>
              </a:rPr>
              <a:t>Situation</a:t>
            </a:r>
          </a:p>
        </p:txBody>
      </p:sp>
      <p:sp>
        <p:nvSpPr>
          <p:cNvPr id="23" name="Title Approach"/>
          <p:cNvSpPr>
            <a:spLocks noRot="1" noMove="1" noResize="1"/>
          </p:cNvSpPr>
          <p:nvPr userDrawn="1"/>
        </p:nvSpPr>
        <p:spPr bwMode="gray">
          <a:xfrm>
            <a:off x="3200401" y="1142999"/>
            <a:ext cx="2743200" cy="365781"/>
          </a:xfrm>
          <a:prstGeom prst="rect">
            <a:avLst/>
          </a:prstGeom>
          <a:solidFill>
            <a:srgbClr val="92D23C"/>
          </a:solidFill>
          <a:ln w="9525" cap="flat" cmpd="sng" algn="ctr">
            <a:noFill/>
            <a:prstDash val="solid"/>
            <a:round/>
            <a:headEnd type="none" w="med" len="med"/>
            <a:tailEnd type="none" w="med" len="med"/>
          </a:ln>
          <a:effectLst/>
        </p:spPr>
        <p:txBody>
          <a:bodyPr vert="horz" wrap="square" lIns="46175" tIns="46175" rIns="46175" bIns="46175" numCol="1" rtlCol="0" anchor="ctr" anchorCtr="1" compatLnSpc="1">
            <a:prstTxWarp prst="textNoShape">
              <a:avLst/>
            </a:prstTxWarp>
            <a:noAutofit/>
          </a:bodyPr>
          <a:lstStyle/>
          <a:p>
            <a:pPr marL="0" marR="0" lvl="0" indent="0" algn="ctr" defTabSz="781913" eaLnBrk="0" latinLnBrk="0" hangingPunct="0">
              <a:lnSpc>
                <a:spcPct val="100000"/>
              </a:lnSpc>
              <a:buClrTx/>
              <a:buSzTx/>
              <a:buFontTx/>
              <a:buNone/>
              <a:tabLst/>
            </a:pPr>
            <a:r>
              <a:rPr kumimoji="0" lang="en-US" sz="1400" b="0" i="0" u="none" strike="noStrike" cap="none" normalizeH="0" baseline="0" noProof="0" dirty="0">
                <a:ln>
                  <a:noFill/>
                </a:ln>
                <a:solidFill>
                  <a:schemeClr val="bg1"/>
                </a:solidFill>
                <a:effectLst/>
                <a:latin typeface="+mn-lt"/>
                <a:ea typeface="+mn-ea"/>
                <a:cs typeface="+mn-cs"/>
              </a:rPr>
              <a:t>Approach</a:t>
            </a:r>
          </a:p>
        </p:txBody>
      </p:sp>
      <p:sp>
        <p:nvSpPr>
          <p:cNvPr id="24" name="Title Outcome"/>
          <p:cNvSpPr>
            <a:spLocks noRot="1" noMove="1" noResize="1"/>
          </p:cNvSpPr>
          <p:nvPr userDrawn="1"/>
        </p:nvSpPr>
        <p:spPr bwMode="gray">
          <a:xfrm>
            <a:off x="6126464" y="1142999"/>
            <a:ext cx="2742900" cy="365781"/>
          </a:xfrm>
          <a:prstGeom prst="rect">
            <a:avLst/>
          </a:prstGeom>
          <a:solidFill>
            <a:srgbClr val="00A2EE"/>
          </a:solidFill>
          <a:ln w="9525" cap="flat" cmpd="sng" algn="ctr">
            <a:noFill/>
            <a:prstDash val="solid"/>
            <a:round/>
            <a:headEnd type="none" w="med" len="med"/>
            <a:tailEnd type="none" w="med" len="med"/>
          </a:ln>
          <a:effectLst/>
        </p:spPr>
        <p:txBody>
          <a:bodyPr vert="horz" wrap="square" lIns="46175" tIns="46175" rIns="46175" bIns="46175" numCol="1" rtlCol="0" anchor="ctr" anchorCtr="1" compatLnSpc="1">
            <a:prstTxWarp prst="textNoShape">
              <a:avLst/>
            </a:prstTxWarp>
            <a:noAutofit/>
          </a:bodyPr>
          <a:lstStyle/>
          <a:p>
            <a:pPr marL="0" marR="0" lvl="0" indent="0" algn="ctr" defTabSz="781913" eaLnBrk="0" latinLnBrk="0" hangingPunct="0">
              <a:lnSpc>
                <a:spcPct val="100000"/>
              </a:lnSpc>
              <a:buClrTx/>
              <a:buSzTx/>
              <a:buFontTx/>
              <a:buNone/>
              <a:tabLst/>
            </a:pPr>
            <a:r>
              <a:rPr kumimoji="0" lang="en-US" sz="1400" b="0" i="0" u="none" strike="noStrike" cap="none" normalizeH="0" baseline="0" noProof="0" dirty="0">
                <a:ln>
                  <a:noFill/>
                </a:ln>
                <a:solidFill>
                  <a:schemeClr val="bg1"/>
                </a:solidFill>
                <a:effectLst/>
                <a:latin typeface="+mn-lt"/>
                <a:ea typeface="+mn-ea"/>
                <a:cs typeface="+mn-cs"/>
              </a:rPr>
              <a:t>Outcome</a:t>
            </a:r>
          </a:p>
        </p:txBody>
      </p:sp>
      <p:sp>
        <p:nvSpPr>
          <p:cNvPr id="7" name="Date Placeholder 6"/>
          <p:cNvSpPr>
            <a:spLocks noGrp="1"/>
          </p:cNvSpPr>
          <p:nvPr>
            <p:ph type="dt" sz="half" idx="49"/>
          </p:nvPr>
        </p:nvSpPr>
        <p:spPr>
          <a:xfrm>
            <a:off x="0" y="0"/>
            <a:ext cx="9140825" cy="199557"/>
          </a:xfrm>
          <a:prstGeom prst="rect">
            <a:avLst/>
          </a:prstGeom>
        </p:spPr>
        <p:txBody>
          <a:bodyPr/>
          <a:lstStyle/>
          <a:p>
            <a:r>
              <a:rPr lang="en-US" dirty="0"/>
              <a:t>Draft/Strictly confidential 01/06/2017 13:41 (Used via “INSERT tab </a:t>
            </a:r>
            <a:r>
              <a:rPr lang="en-US" dirty="0">
                <a:sym typeface="Wingdings 3" panose="05040102010807070707" pitchFamily="18" charset="2"/>
              </a:rPr>
              <a:t></a:t>
            </a:r>
            <a:r>
              <a:rPr lang="en-US" dirty="0"/>
              <a:t> Header &amp; Footer </a:t>
            </a:r>
            <a:r>
              <a:rPr lang="en-US" dirty="0">
                <a:sym typeface="Wingdings 3" panose="05040102010807070707" pitchFamily="18" charset="2"/>
              </a:rPr>
              <a:t></a:t>
            </a:r>
            <a:r>
              <a:rPr lang="en-US" dirty="0"/>
              <a:t> Fixed Date”)</a:t>
            </a:r>
          </a:p>
        </p:txBody>
      </p:sp>
      <p:sp>
        <p:nvSpPr>
          <p:cNvPr id="8" name="Footer Placeholder 7"/>
          <p:cNvSpPr>
            <a:spLocks noGrp="1"/>
          </p:cNvSpPr>
          <p:nvPr>
            <p:ph type="ftr" sz="quarter" idx="50"/>
          </p:nvPr>
        </p:nvSpPr>
        <p:spPr/>
        <p:txBody>
          <a:body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sp>
        <p:nvSpPr>
          <p:cNvPr id="12" name="Expertise Tag" hidden="1"/>
          <p:cNvSpPr>
            <a:spLocks noGrp="1"/>
          </p:cNvSpPr>
          <p:nvPr>
            <p:ph type="body" sz="quarter" idx="45" hasCustomPrompt="1"/>
          </p:nvPr>
        </p:nvSpPr>
        <p:spPr>
          <a:xfrm>
            <a:off x="276225" y="206234"/>
            <a:ext cx="8593138" cy="213314"/>
          </a:xfrm>
        </p:spPr>
        <p:txBody>
          <a:bodyPr/>
          <a:lstStyle>
            <a:lvl1pPr>
              <a:defRPr sz="800" cap="all" baseline="0">
                <a:solidFill>
                  <a:schemeClr val="bg2"/>
                </a:solidFill>
              </a:defRPr>
            </a:lvl1pPr>
          </a:lstStyle>
          <a:p>
            <a:pPr lvl="0"/>
            <a:r>
              <a:rPr lang="en-US" noProof="0" dirty="0"/>
              <a:t> </a:t>
            </a:r>
          </a:p>
        </p:txBody>
      </p:sp>
      <p:sp>
        <p:nvSpPr>
          <p:cNvPr id="2" name="Title 1">
            <a:extLst>
              <a:ext uri="{FF2B5EF4-FFF2-40B4-BE49-F238E27FC236}">
                <a16:creationId xmlns:a16="http://schemas.microsoft.com/office/drawing/2014/main" id="{CBCBB383-4DF8-4BC7-BA17-A0E49AFB710B}"/>
              </a:ext>
            </a:extLst>
          </p:cNvPr>
          <p:cNvSpPr>
            <a:spLocks noGrp="1"/>
          </p:cNvSpPr>
          <p:nvPr>
            <p:ph type="title" hasCustomPrompt="1"/>
          </p:nvPr>
        </p:nvSpPr>
        <p:spPr/>
        <p:txBody>
          <a:bodyPr/>
          <a:lstStyle>
            <a:lvl1pPr>
              <a:defRPr/>
            </a:lvl1pPr>
          </a:lstStyle>
          <a:p>
            <a:r>
              <a:rPr lang="en-US" noProof="0" dirty="0"/>
              <a:t>The headline concisely summarizes the case study’s impact and highlights measurable key results and the correlating timeframe</a:t>
            </a:r>
            <a:endParaRPr lang="fr-FR" dirty="0"/>
          </a:p>
        </p:txBody>
      </p:sp>
    </p:spTree>
    <p:extLst>
      <p:ext uri="{BB962C8B-B14F-4D97-AF65-F5344CB8AC3E}">
        <p14:creationId xmlns:p14="http://schemas.microsoft.com/office/powerpoint/2010/main" val="4131416093"/>
      </p:ext>
    </p:extLst>
  </p:cSld>
  <p:clrMapOvr>
    <a:masterClrMapping/>
  </p:clrMapOvr>
  <p:extLst>
    <p:ext uri="{DCECCB84-F9BA-43D5-87BE-67443E8EF086}">
      <p15:sldGuideLst xmlns:p15="http://schemas.microsoft.com/office/powerpoint/2012/main">
        <p15:guide id="1" pos="1901" userDrawn="1">
          <p15:clr>
            <a:srgbClr val="000000"/>
          </p15:clr>
        </p15:guide>
        <p15:guide id="2" pos="2016" userDrawn="1">
          <p15:clr>
            <a:srgbClr val="000000"/>
          </p15:clr>
        </p15:guide>
        <p15:guide id="3" pos="3744" userDrawn="1">
          <p15:clr>
            <a:srgbClr val="000000"/>
          </p15:clr>
        </p15:guide>
        <p15:guide id="4" pos="3859" userDrawn="1">
          <p15:clr>
            <a:srgbClr val="00000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1"/>
            </p:custDataLst>
            <p:extLst>
              <p:ext uri="{D42A27DB-BD31-4B8C-83A1-F6EECF244321}">
                <p14:modId xmlns:p14="http://schemas.microsoft.com/office/powerpoint/2010/main" val="1178752215"/>
              </p:ext>
            </p:extLst>
          </p:nvPr>
        </p:nvGraphicFramePr>
        <p:xfrm>
          <a:off x="1441" y="1441"/>
          <a:ext cx="1440" cy="1440"/>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441" y="1441"/>
                        <a:ext cx="1440" cy="1440"/>
                      </a:xfrm>
                      <a:prstGeom prst="rect">
                        <a:avLst/>
                      </a:prstGeom>
                    </p:spPr>
                  </p:pic>
                </p:oleObj>
              </mc:Fallback>
            </mc:AlternateContent>
          </a:graphicData>
        </a:graphic>
      </p:graphicFrame>
      <p:sp>
        <p:nvSpPr>
          <p:cNvPr id="10" name="Disclaimer Placeholder"/>
          <p:cNvSpPr>
            <a:spLocks noGrp="1"/>
          </p:cNvSpPr>
          <p:nvPr>
            <p:ph type="body" sz="quarter" idx="11" hasCustomPrompt="1"/>
          </p:nvPr>
        </p:nvSpPr>
        <p:spPr>
          <a:xfrm>
            <a:off x="4572000" y="5843870"/>
            <a:ext cx="4297363" cy="246221"/>
          </a:xfrm>
          <a:prstGeom prst="rect">
            <a:avLst/>
          </a:prstGeom>
        </p:spPr>
        <p:txBody>
          <a:bodyPr vert="horz" wrap="square" lIns="0" tIns="0" rIns="0" bIns="0" rtlCol="0" anchor="b" anchorCtr="0">
            <a:noAutofit/>
          </a:bodyPr>
          <a:lstStyle>
            <a:lvl1pPr>
              <a:defRPr lang="en-US" sz="1050" baseline="0" dirty="0" smtClean="0">
                <a:solidFill>
                  <a:schemeClr val="bg2"/>
                </a:solidFill>
              </a:defRPr>
            </a:lvl1pPr>
          </a:lstStyle>
          <a:p>
            <a:pPr lvl="0"/>
            <a:r>
              <a:rPr lang="en-US" noProof="0" dirty="0"/>
              <a:t>Optional disclaimers go here</a:t>
            </a:r>
          </a:p>
        </p:txBody>
      </p:sp>
      <p:pic>
        <p:nvPicPr>
          <p:cNvPr id="3" name="Picture 2">
            <a:extLst>
              <a:ext uri="{FF2B5EF4-FFF2-40B4-BE49-F238E27FC236}">
                <a16:creationId xmlns:a16="http://schemas.microsoft.com/office/drawing/2014/main" id="{84F73527-9A39-40C1-43C0-B320896C66BC}"/>
              </a:ext>
            </a:extLst>
          </p:cNvPr>
          <p:cNvPicPr>
            <a:picLocks noChangeAspect="1"/>
          </p:cNvPicPr>
          <p:nvPr userDrawn="1"/>
        </p:nvPicPr>
        <p:blipFill>
          <a:blip r:embed="rId5"/>
          <a:stretch>
            <a:fillRect/>
          </a:stretch>
        </p:blipFill>
        <p:spPr>
          <a:xfrm>
            <a:off x="3200400" y="2590800"/>
            <a:ext cx="2971800" cy="975741"/>
          </a:xfrm>
          <a:prstGeom prst="rect">
            <a:avLst/>
          </a:prstGeom>
        </p:spPr>
      </p:pic>
    </p:spTree>
    <p:extLst>
      <p:ext uri="{BB962C8B-B14F-4D97-AF65-F5344CB8AC3E}">
        <p14:creationId xmlns:p14="http://schemas.microsoft.com/office/powerpoint/2010/main" val="61510617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8"/>
            </p:custDataLst>
            <p:extLst>
              <p:ext uri="{D42A27DB-BD31-4B8C-83A1-F6EECF244321}">
                <p14:modId xmlns:p14="http://schemas.microsoft.com/office/powerpoint/2010/main" val="189309821"/>
              </p:ext>
            </p:extLst>
          </p:nvPr>
        </p:nvGraphicFramePr>
        <p:xfrm>
          <a:off x="1587" y="1591"/>
          <a:ext cx="1588" cy="1587"/>
        </p:xfrm>
        <a:graphic>
          <a:graphicData uri="http://schemas.openxmlformats.org/presentationml/2006/ole">
            <mc:AlternateContent xmlns:mc="http://schemas.openxmlformats.org/markup-compatibility/2006">
              <mc:Choice xmlns:v="urn:schemas-microsoft-com:vml" Requires="v">
                <p:oleObj name="think-cell Slide" r:id="rId9" imgW="360" imgH="360" progId="TCLayout.ActiveDocument.1">
                  <p:embed/>
                </p:oleObj>
              </mc:Choice>
              <mc:Fallback>
                <p:oleObj name="think-cell Slide" r:id="rId9" imgW="360" imgH="360" progId="TCLayout.ActiveDocument.1">
                  <p:embed/>
                  <p:pic>
                    <p:nvPicPr>
                      <p:cNvPr id="2" name="Object 1" hidden="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7" y="1591"/>
                        <a:ext cx="1588"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id Pattern"/>
          <p:cNvGrpSpPr/>
          <p:nvPr userDrawn="1"/>
        </p:nvGrpSpPr>
        <p:grpSpPr bwMode="hidden">
          <a:xfrm>
            <a:off x="276225" y="1143000"/>
            <a:ext cx="8593138" cy="5213348"/>
            <a:chOff x="252000" y="5609195"/>
            <a:chExt cx="8641175" cy="91440"/>
          </a:xfrm>
          <a:solidFill>
            <a:schemeClr val="bg1"/>
          </a:solidFill>
        </p:grpSpPr>
        <p:sp>
          <p:nvSpPr>
            <p:cNvPr id="5" name="Rectangle 4"/>
            <p:cNvSpPr/>
            <p:nvPr userDrawn="1"/>
          </p:nvSpPr>
          <p:spPr bwMode="hidden">
            <a:xfrm>
              <a:off x="25200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28" name="Rectangle 27"/>
            <p:cNvSpPr/>
            <p:nvPr userDrawn="1"/>
          </p:nvSpPr>
          <p:spPr bwMode="hidden">
            <a:xfrm>
              <a:off x="98768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29" name="Rectangle 28"/>
            <p:cNvSpPr/>
            <p:nvPr userDrawn="1"/>
          </p:nvSpPr>
          <p:spPr bwMode="hidden">
            <a:xfrm>
              <a:off x="172337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0" name="Rectangle 29"/>
            <p:cNvSpPr/>
            <p:nvPr userDrawn="1"/>
          </p:nvSpPr>
          <p:spPr bwMode="hidden">
            <a:xfrm>
              <a:off x="245905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1" name="Rectangle 30"/>
            <p:cNvSpPr/>
            <p:nvPr userDrawn="1"/>
          </p:nvSpPr>
          <p:spPr bwMode="hidden">
            <a:xfrm>
              <a:off x="319474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2" name="Rectangle 31"/>
            <p:cNvSpPr/>
            <p:nvPr userDrawn="1"/>
          </p:nvSpPr>
          <p:spPr bwMode="hidden">
            <a:xfrm>
              <a:off x="393042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3" name="Rectangle 32"/>
            <p:cNvSpPr/>
            <p:nvPr userDrawn="1"/>
          </p:nvSpPr>
          <p:spPr bwMode="hidden">
            <a:xfrm>
              <a:off x="540179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4" name="Rectangle 33"/>
            <p:cNvSpPr/>
            <p:nvPr userDrawn="1"/>
          </p:nvSpPr>
          <p:spPr bwMode="hidden">
            <a:xfrm>
              <a:off x="687316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5" name="Rectangle 34"/>
            <p:cNvSpPr/>
            <p:nvPr userDrawn="1"/>
          </p:nvSpPr>
          <p:spPr bwMode="hidden">
            <a:xfrm>
              <a:off x="466611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6" name="Rectangle 35"/>
            <p:cNvSpPr/>
            <p:nvPr userDrawn="1"/>
          </p:nvSpPr>
          <p:spPr bwMode="hidden">
            <a:xfrm>
              <a:off x="613748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7" name="Rectangle 36"/>
            <p:cNvSpPr/>
            <p:nvPr userDrawn="1"/>
          </p:nvSpPr>
          <p:spPr bwMode="hidden">
            <a:xfrm>
              <a:off x="7608850"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sp>
          <p:nvSpPr>
            <p:cNvPr id="38" name="Rectangle 37"/>
            <p:cNvSpPr/>
            <p:nvPr userDrawn="1"/>
          </p:nvSpPr>
          <p:spPr bwMode="hidden">
            <a:xfrm>
              <a:off x="8344535" y="5609195"/>
              <a:ext cx="548640" cy="91440"/>
            </a:xfrm>
            <a:prstGeom prst="rect">
              <a:avLst/>
            </a:prstGeom>
            <a:grpFill/>
            <a:ln>
              <a:noFill/>
            </a:ln>
            <a:effectLst/>
          </p:spPr>
          <p:txBody>
            <a:bodyPr lIns="72000" tIns="72000" rIns="72000" bIns="72000" rtlCol="0" anchor="ctr">
              <a:spAutoFit/>
            </a:bodyPr>
            <a:lstStyle/>
            <a:p>
              <a:pPr algn="ctr">
                <a:lnSpc>
                  <a:spcPct val="110000"/>
                </a:lnSpc>
                <a:spcAft>
                  <a:spcPts val="600"/>
                </a:spcAft>
              </a:pPr>
              <a:endParaRPr lang="en-US" sz="1000" dirty="0" err="1">
                <a:ln>
                  <a:noFill/>
                </a:ln>
                <a:solidFill>
                  <a:schemeClr val="bg1"/>
                </a:solidFill>
                <a:latin typeface="+mn-lt"/>
                <a:ea typeface="+mn-ea"/>
              </a:endParaRPr>
            </a:p>
          </p:txBody>
        </p:sp>
      </p:grpSp>
      <p:sp>
        <p:nvSpPr>
          <p:cNvPr id="3" name="Main Content"/>
          <p:cNvSpPr>
            <a:spLocks noGrp="1"/>
          </p:cNvSpPr>
          <p:nvPr>
            <p:ph type="body" idx="1"/>
          </p:nvPr>
        </p:nvSpPr>
        <p:spPr>
          <a:xfrm>
            <a:off x="276225" y="1143000"/>
            <a:ext cx="8593138" cy="5213348"/>
          </a:xfrm>
          <a:prstGeom prst="rect">
            <a:avLst/>
          </a:prstGeom>
        </p:spPr>
        <p:txBody>
          <a:bodyPr vert="horz" wrap="square" lIns="0" tIns="0" rIns="0" bIns="0" rtlCol="0">
            <a:noAutofit/>
          </a:bodyPr>
          <a:lstStyle/>
          <a:p>
            <a:pPr lvl="0"/>
            <a:r>
              <a:rPr lang="en-US" noProof="0" dirty="0"/>
              <a:t>First level of indentation of any text box is standard text – our default type is Verdana Regular in 10pt to draft complex slides – </a:t>
            </a:r>
            <a:br>
              <a:rPr lang="en-US" noProof="0" dirty="0"/>
            </a:br>
            <a:r>
              <a:rPr lang="en-US" noProof="0" dirty="0"/>
              <a:t>plain text slides should be set in 12pt instead.</a:t>
            </a:r>
            <a:br>
              <a:rPr lang="en-US" noProof="0" dirty="0"/>
            </a:br>
            <a:br>
              <a:rPr lang="en-US" noProof="0" dirty="0"/>
            </a:br>
            <a:r>
              <a:rPr lang="en-US" noProof="0" dirty="0"/>
              <a:t>Paragraph spacing is set up to advance second paragraph into content area. If importing an element in list style from an old deck – select all text in content box and hit &lt;Tab&gt; once or click the “Increase List Level” button.</a:t>
            </a:r>
          </a:p>
          <a:p>
            <a:pPr lvl="1"/>
            <a:r>
              <a:rPr lang="en-US" noProof="0" dirty="0"/>
              <a:t>First level bullets (second indentation/list level)</a:t>
            </a:r>
          </a:p>
          <a:p>
            <a:pPr lvl="2"/>
            <a:r>
              <a:rPr lang="en-US" noProof="0" dirty="0"/>
              <a:t>Second level bullets (third indentation/list level)</a:t>
            </a:r>
          </a:p>
          <a:p>
            <a:pPr lvl="3"/>
            <a:r>
              <a:rPr lang="en-US" noProof="0" dirty="0"/>
              <a:t>Third level bullets (fourth indentation/list level)</a:t>
            </a:r>
          </a:p>
          <a:p>
            <a:pPr lvl="4"/>
            <a:r>
              <a:rPr lang="en-US" noProof="0" dirty="0"/>
              <a:t>Fourth level bullets (fifth indentation/list level)</a:t>
            </a:r>
          </a:p>
          <a:p>
            <a:pPr marL="0" lvl="5" indent="0" algn="l" defTabSz="365756" rtl="0" eaLnBrk="1" fontAlgn="base" hangingPunct="1">
              <a:lnSpc>
                <a:spcPct val="110000"/>
              </a:lnSpc>
              <a:spcBef>
                <a:spcPts val="0"/>
              </a:spcBef>
              <a:spcAft>
                <a:spcPts val="600"/>
              </a:spcAft>
              <a:buClrTx/>
              <a:buFont typeface="Arial"/>
              <a:buNone/>
              <a:tabLst>
                <a:tab pos="2540" algn="r"/>
                <a:tab pos="3810" algn="l"/>
              </a:tabLst>
            </a:pPr>
            <a:r>
              <a:rPr lang="en-US" noProof="0" dirty="0"/>
              <a:t>Annotations or footnotes (sixth indentation/list level)</a:t>
            </a:r>
          </a:p>
          <a:p>
            <a:pPr lvl="6"/>
            <a:r>
              <a:rPr lang="en-US" noProof="0" dirty="0"/>
              <a:t>Bold text (seventh indentation/list level)</a:t>
            </a:r>
          </a:p>
          <a:p>
            <a:pPr lvl="7"/>
            <a:r>
              <a:rPr lang="en-US" noProof="0" dirty="0"/>
              <a:t>Quotes in 16pt (eighth indentation/list level)</a:t>
            </a:r>
          </a:p>
          <a:p>
            <a:pPr lvl="8"/>
            <a:r>
              <a:rPr lang="en-US" noProof="0" dirty="0"/>
              <a:t>All-caps for authors (ninth indentation/list level)</a:t>
            </a:r>
          </a:p>
        </p:txBody>
      </p:sp>
      <p:sp>
        <p:nvSpPr>
          <p:cNvPr id="1026" name="Slide Title Placeholder"/>
          <p:cNvSpPr>
            <a:spLocks noGrp="1" noChangeArrowheads="1"/>
          </p:cNvSpPr>
          <p:nvPr>
            <p:ph type="title"/>
          </p:nvPr>
        </p:nvSpPr>
        <p:spPr bwMode="auto">
          <a:xfrm>
            <a:off x="276225" y="423158"/>
            <a:ext cx="8594725" cy="719842"/>
          </a:xfrm>
          <a:prstGeom prst="rect">
            <a:avLst/>
          </a:prstGeom>
          <a:noFill/>
          <a:ln w="9525">
            <a:noFill/>
            <a:miter lim="800000"/>
            <a:headEnd/>
            <a:tailEnd/>
          </a:ln>
        </p:spPr>
        <p:txBody>
          <a:bodyPr vert="horz" wrap="square" lIns="0" tIns="0" rIns="0" bIns="182880" numCol="1" anchor="t" anchorCtr="0" compatLnSpc="1">
            <a:prstTxWarp prst="textNoShape">
              <a:avLst/>
            </a:prstTxWarp>
            <a:noAutofit/>
          </a:bodyPr>
          <a:lstStyle/>
          <a:p>
            <a:pPr lvl="0" defTabSz="359955"/>
            <a:r>
              <a:rPr lang="en-US" noProof="0" dirty="0"/>
              <a:t>Our headlines are written in sentence-case intended to tell a stand-alone story with impact and are a maximum of two lines</a:t>
            </a:r>
          </a:p>
        </p:txBody>
      </p:sp>
      <p:sp>
        <p:nvSpPr>
          <p:cNvPr id="12" name="Bottom Line"/>
          <p:cNvSpPr>
            <a:spLocks noMove="1" noResize="1" noChangeShapeType="1"/>
          </p:cNvSpPr>
          <p:nvPr userDrawn="1"/>
        </p:nvSpPr>
        <p:spPr bwMode="gray">
          <a:xfrm>
            <a:off x="276225" y="6406855"/>
            <a:ext cx="8593138" cy="0"/>
          </a:xfrm>
          <a:prstGeom prst="line">
            <a:avLst/>
          </a:prstGeom>
          <a:noFill/>
          <a:ln w="6350" cap="rnd" cmpd="sng" algn="ctr">
            <a:solidFill>
              <a:srgbClr val="5CB335"/>
            </a:solidFill>
            <a:prstDash val="solid"/>
            <a:round/>
            <a:headEnd type="none" w="med" len="med"/>
            <a:tailEnd type="none" w="med" len="med"/>
          </a:ln>
          <a:effectLst/>
        </p:spPr>
        <p:txBody>
          <a:bodyPr wrap="none" lIns="78188" tIns="39095" rIns="78188" bIns="39095" anchor="ctr"/>
          <a:lstStyle/>
          <a:p>
            <a:pPr eaLnBrk="0" hangingPunct="0">
              <a:defRPr/>
            </a:pPr>
            <a:endParaRPr lang="en-US" sz="684" dirty="0">
              <a:ln w="6350" cmpd="sng">
                <a:solidFill>
                  <a:schemeClr val="tx1"/>
                </a:solidFill>
              </a:ln>
              <a:latin typeface="+mn-lt"/>
              <a:ea typeface="+mn-ea"/>
              <a:cs typeface="+mn-cs"/>
            </a:endParaRPr>
          </a:p>
        </p:txBody>
      </p:sp>
      <p:sp>
        <p:nvSpPr>
          <p:cNvPr id="9" name="Slide Number"/>
          <p:cNvSpPr txBox="1"/>
          <p:nvPr/>
        </p:nvSpPr>
        <p:spPr>
          <a:xfrm>
            <a:off x="8693033" y="6559934"/>
            <a:ext cx="176330" cy="122854"/>
          </a:xfrm>
          <a:prstGeom prst="rect">
            <a:avLst/>
          </a:prstGeom>
          <a:noFill/>
          <a:ln w="9525">
            <a:noFill/>
            <a:miter lim="800000"/>
            <a:headEnd/>
            <a:tailEnd/>
          </a:ln>
        </p:spPr>
        <p:txBody>
          <a:bodyPr vert="horz" wrap="none" lIns="0" tIns="0" rIns="0" bIns="0" numCol="1" anchor="ctr" anchorCtr="1" compatLnSpc="1">
            <a:prstTxWarp prst="textNoShape">
              <a:avLst/>
            </a:prstTxWarp>
            <a:spAutoFit/>
          </a:bodyPr>
          <a:lstStyle>
            <a:defPPr>
              <a:defRPr lang="en-US"/>
            </a:defPPr>
            <a:lvl1pPr lvl="0" algn="r" eaLnBrk="0" hangingPunct="0">
              <a:defRPr sz="800">
                <a:solidFill>
                  <a:schemeClr val="dk1"/>
                </a:solidFill>
                <a:latin typeface="+mn-lt"/>
                <a:ea typeface="+mn-ea"/>
                <a:cs typeface="+mn-cs"/>
              </a:defRPr>
            </a:lvl1pPr>
          </a:lstStyle>
          <a:p>
            <a:pPr lvl="0" algn="r"/>
            <a:fld id="{87F6F332-D11C-4923-9517-2AAE86E1C2C5}" type="slidenum">
              <a:rPr lang="en-US" noProof="0" smtClean="0">
                <a:solidFill>
                  <a:schemeClr val="bg2"/>
                </a:solidFill>
              </a:rPr>
              <a:pPr lvl="0" algn="r"/>
              <a:t>‹#›</a:t>
            </a:fld>
            <a:endParaRPr lang="en-US" noProof="0" dirty="0">
              <a:solidFill>
                <a:schemeClr val="bg2"/>
              </a:solidFill>
            </a:endParaRPr>
          </a:p>
        </p:txBody>
      </p:sp>
      <p:sp>
        <p:nvSpPr>
          <p:cNvPr id="27" name="Slide Master Version"/>
          <p:cNvSpPr txBox="1">
            <a:spLocks noMove="1" noResize="1"/>
          </p:cNvSpPr>
          <p:nvPr userDrawn="1"/>
        </p:nvSpPr>
        <p:spPr>
          <a:xfrm>
            <a:off x="4572000" y="6882146"/>
            <a:ext cx="4321175" cy="184474"/>
          </a:xfrm>
          <a:prstGeom prst="rect">
            <a:avLst/>
          </a:prstGeom>
        </p:spPr>
        <p:txBody>
          <a:bodyPr wrap="square" rtlCol="0">
            <a:spAutoFit/>
          </a:bodyPr>
          <a:lstStyle/>
          <a:p>
            <a:pPr marL="0" indent="0" algn="r"/>
            <a:r>
              <a:rPr lang="en-US" sz="600" dirty="0">
                <a:solidFill>
                  <a:schemeClr val="tx1"/>
                </a:solidFill>
              </a:rPr>
              <a:t>ALIXPARTNERS </a:t>
            </a:r>
            <a:r>
              <a:rPr lang="en-US" sz="600" baseline="0" dirty="0">
                <a:solidFill>
                  <a:schemeClr val="tx1"/>
                </a:solidFill>
              </a:rPr>
              <a:t>SLIDE MASTER V.2021.02.25.00.01</a:t>
            </a:r>
            <a:endParaRPr lang="en-US" sz="600" dirty="0">
              <a:solidFill>
                <a:schemeClr val="tx1"/>
              </a:solidFill>
            </a:endParaRPr>
          </a:p>
        </p:txBody>
      </p:sp>
      <p:grpSp>
        <p:nvGrpSpPr>
          <p:cNvPr id="7" name="AP_Annotations"/>
          <p:cNvGrpSpPr>
            <a:grpSpLocks noUngrp="1" noRot="1" noChangeAspect="1" noResize="1"/>
          </p:cNvGrpSpPr>
          <p:nvPr userDrawn="1"/>
        </p:nvGrpSpPr>
        <p:grpSpPr>
          <a:xfrm>
            <a:off x="-1343025" y="-355584"/>
            <a:ext cx="7258050" cy="7106019"/>
            <a:chOff x="-1343025" y="-355584"/>
            <a:chExt cx="7258050" cy="7106019"/>
          </a:xfrm>
        </p:grpSpPr>
        <p:sp>
          <p:nvSpPr>
            <p:cNvPr id="4" name="Annotation 09"/>
            <p:cNvSpPr txBox="1">
              <a:spLocks noSelect="1" noMove="1"/>
            </p:cNvSpPr>
            <p:nvPr userDrawn="1"/>
          </p:nvSpPr>
          <p:spPr>
            <a:xfrm>
              <a:off x="-1343025" y="1143000"/>
              <a:ext cx="1343025" cy="295466"/>
            </a:xfrm>
            <a:prstGeom prst="rect">
              <a:avLst/>
            </a:prstGeom>
          </p:spPr>
          <p:txBody>
            <a:bodyPr wrap="square" rtlCol="0">
              <a:spAutoFit/>
            </a:bodyPr>
            <a:lstStyle/>
            <a:p>
              <a:pPr marL="0" indent="0"/>
              <a:r>
                <a:rPr lang="en-US" sz="600" dirty="0">
                  <a:solidFill>
                    <a:srgbClr val="5CB335"/>
                  </a:solidFill>
                </a:rPr>
                <a:t>GREEN</a:t>
              </a:r>
              <a:r>
                <a:rPr lang="en-US" sz="600" baseline="0" dirty="0">
                  <a:solidFill>
                    <a:srgbClr val="5CB335"/>
                  </a:solidFill>
                </a:rPr>
                <a:t> GUIDES DELINEATE MAIN CONTENT AREA</a:t>
              </a:r>
            </a:p>
          </p:txBody>
        </p:sp>
        <p:sp>
          <p:nvSpPr>
            <p:cNvPr id="19" name="Annotation 08"/>
            <p:cNvSpPr txBox="1">
              <a:spLocks noSelect="1" noMove="1"/>
            </p:cNvSpPr>
            <p:nvPr userDrawn="1"/>
          </p:nvSpPr>
          <p:spPr>
            <a:xfrm>
              <a:off x="-1343025" y="3438525"/>
              <a:ext cx="1343025" cy="184474"/>
            </a:xfrm>
            <a:prstGeom prst="rect">
              <a:avLst/>
            </a:prstGeom>
          </p:spPr>
          <p:txBody>
            <a:bodyPr wrap="square" rtlCol="0">
              <a:spAutoFit/>
            </a:bodyPr>
            <a:lstStyle/>
            <a:p>
              <a:pPr marL="0" indent="0"/>
              <a:r>
                <a:rPr lang="en-US" sz="600" dirty="0">
                  <a:solidFill>
                    <a:srgbClr val="FF910F"/>
                  </a:solidFill>
                </a:rPr>
                <a:t>SLIDE</a:t>
              </a:r>
              <a:r>
                <a:rPr lang="en-US" sz="600" baseline="0" dirty="0">
                  <a:solidFill>
                    <a:srgbClr val="FF910F"/>
                  </a:solidFill>
                </a:rPr>
                <a:t> CENTER LINE</a:t>
              </a:r>
              <a:endParaRPr lang="en-US" sz="600" dirty="0">
                <a:solidFill>
                  <a:srgbClr val="FF910F"/>
                </a:solidFill>
              </a:endParaRPr>
            </a:p>
          </p:txBody>
        </p:sp>
        <p:sp>
          <p:nvSpPr>
            <p:cNvPr id="20" name="Annotation 07"/>
            <p:cNvSpPr txBox="1">
              <a:spLocks noSelect="1" noMove="1"/>
            </p:cNvSpPr>
            <p:nvPr userDrawn="1"/>
          </p:nvSpPr>
          <p:spPr>
            <a:xfrm>
              <a:off x="-1343025" y="204788"/>
              <a:ext cx="1343025" cy="295466"/>
            </a:xfrm>
            <a:prstGeom prst="rect">
              <a:avLst/>
            </a:prstGeom>
          </p:spPr>
          <p:txBody>
            <a:bodyPr wrap="square" rtlCol="0">
              <a:spAutoFit/>
            </a:bodyPr>
            <a:lstStyle/>
            <a:p>
              <a:pPr marL="0" indent="0"/>
              <a:r>
                <a:rPr lang="en-US" sz="600" dirty="0">
                  <a:solidFill>
                    <a:srgbClr val="595959"/>
                  </a:solidFill>
                </a:rPr>
                <a:t>TOP</a:t>
              </a:r>
              <a:r>
                <a:rPr lang="en-US" sz="600" baseline="0" dirty="0">
                  <a:solidFill>
                    <a:srgbClr val="595959"/>
                  </a:solidFill>
                </a:rPr>
                <a:t> AND BOTTOM DELIMITER</a:t>
              </a:r>
              <a:br>
                <a:rPr lang="en-US" sz="600" baseline="0" dirty="0">
                  <a:solidFill>
                    <a:srgbClr val="595959"/>
                  </a:solidFill>
                </a:rPr>
              </a:br>
              <a:r>
                <a:rPr lang="en-US" sz="600" baseline="0" dirty="0">
                  <a:solidFill>
                    <a:srgbClr val="595959"/>
                  </a:solidFill>
                </a:rPr>
                <a:t>FOR SECTION HEADERS</a:t>
              </a:r>
              <a:endParaRPr lang="en-US" sz="600" dirty="0">
                <a:solidFill>
                  <a:srgbClr val="595959"/>
                </a:solidFill>
              </a:endParaRPr>
            </a:p>
          </p:txBody>
        </p:sp>
        <p:sp>
          <p:nvSpPr>
            <p:cNvPr id="21" name="Annotation 06"/>
            <p:cNvSpPr txBox="1">
              <a:spLocks noSelect="1" noMove="1"/>
            </p:cNvSpPr>
            <p:nvPr userDrawn="1"/>
          </p:nvSpPr>
          <p:spPr>
            <a:xfrm>
              <a:off x="-1343025" y="6454969"/>
              <a:ext cx="1343025" cy="295466"/>
            </a:xfrm>
            <a:prstGeom prst="rect">
              <a:avLst/>
            </a:prstGeom>
          </p:spPr>
          <p:txBody>
            <a:bodyPr wrap="square" rtlCol="0">
              <a:spAutoFit/>
            </a:bodyPr>
            <a:lstStyle/>
            <a:p>
              <a:pPr marL="0" indent="0"/>
              <a:r>
                <a:rPr lang="en-US" sz="600" dirty="0">
                  <a:solidFill>
                    <a:srgbClr val="595959"/>
                  </a:solidFill>
                </a:rPr>
                <a:t>MIDDLE-ALIGNED </a:t>
              </a:r>
              <a:r>
                <a:rPr lang="en-US" sz="600" baseline="0" dirty="0">
                  <a:solidFill>
                    <a:srgbClr val="595959"/>
                  </a:solidFill>
                </a:rPr>
                <a:t>DISCLAIMER OR SOURCE BOX SITS BELOW THIS LINE</a:t>
              </a:r>
              <a:endParaRPr lang="en-US" sz="600" dirty="0">
                <a:solidFill>
                  <a:srgbClr val="595959"/>
                </a:solidFill>
              </a:endParaRPr>
            </a:p>
          </p:txBody>
        </p:sp>
        <p:sp>
          <p:nvSpPr>
            <p:cNvPr id="22" name="Annotation 05"/>
            <p:cNvSpPr txBox="1">
              <a:spLocks noSelect="1" noMove="1"/>
            </p:cNvSpPr>
            <p:nvPr userDrawn="1"/>
          </p:nvSpPr>
          <p:spPr>
            <a:xfrm>
              <a:off x="-1343025" y="614363"/>
              <a:ext cx="1343025" cy="295466"/>
            </a:xfrm>
            <a:prstGeom prst="rect">
              <a:avLst/>
            </a:prstGeom>
          </p:spPr>
          <p:txBody>
            <a:bodyPr wrap="square" rtlCol="0" anchor="b">
              <a:spAutoFit/>
            </a:bodyPr>
            <a:lstStyle/>
            <a:p>
              <a:pPr marL="0" indent="0"/>
              <a:r>
                <a:rPr lang="en-US" sz="600" dirty="0">
                  <a:solidFill>
                    <a:srgbClr val="595959"/>
                  </a:solidFill>
                </a:rPr>
                <a:t>2ND ROW OF </a:t>
              </a:r>
              <a:br>
                <a:rPr lang="en-US" sz="600" baseline="0" dirty="0">
                  <a:solidFill>
                    <a:srgbClr val="595959"/>
                  </a:solidFill>
                </a:rPr>
              </a:br>
              <a:r>
                <a:rPr lang="en-US" sz="600" baseline="0" dirty="0">
                  <a:solidFill>
                    <a:srgbClr val="595959"/>
                  </a:solidFill>
                </a:rPr>
                <a:t>TOP-ALIGNED HEADLINE</a:t>
              </a:r>
              <a:br>
                <a:rPr lang="en-US" sz="600" baseline="0" dirty="0">
                  <a:solidFill>
                    <a:srgbClr val="595959"/>
                  </a:solidFill>
                </a:rPr>
              </a:br>
              <a:r>
                <a:rPr lang="en-US" sz="600" baseline="0" dirty="0">
                  <a:solidFill>
                    <a:srgbClr val="595959"/>
                  </a:solidFill>
                </a:rPr>
                <a:t>SITS ON TOP OF THIS LINE</a:t>
              </a:r>
              <a:endParaRPr lang="en-US" sz="600" dirty="0">
                <a:solidFill>
                  <a:srgbClr val="595959"/>
                </a:solidFill>
              </a:endParaRPr>
            </a:p>
          </p:txBody>
        </p:sp>
        <p:sp>
          <p:nvSpPr>
            <p:cNvPr id="23" name="Annotation 04"/>
            <p:cNvSpPr txBox="1">
              <a:spLocks noSelect="1" noMove="1"/>
            </p:cNvSpPr>
            <p:nvPr userDrawn="1"/>
          </p:nvSpPr>
          <p:spPr>
            <a:xfrm>
              <a:off x="4572000" y="-304800"/>
              <a:ext cx="1343025" cy="184474"/>
            </a:xfrm>
            <a:prstGeom prst="rect">
              <a:avLst/>
            </a:prstGeom>
          </p:spPr>
          <p:txBody>
            <a:bodyPr wrap="square" rtlCol="0">
              <a:spAutoFit/>
            </a:bodyPr>
            <a:lstStyle/>
            <a:p>
              <a:pPr marL="0" indent="0"/>
              <a:r>
                <a:rPr lang="en-US" sz="600" dirty="0">
                  <a:solidFill>
                    <a:srgbClr val="FF910F"/>
                  </a:solidFill>
                </a:rPr>
                <a:t>SLIDE</a:t>
              </a:r>
              <a:r>
                <a:rPr lang="en-US" sz="600" baseline="0" dirty="0">
                  <a:solidFill>
                    <a:srgbClr val="FF910F"/>
                  </a:solidFill>
                </a:rPr>
                <a:t> CENTER LINE</a:t>
              </a:r>
              <a:endParaRPr lang="en-US" sz="600" dirty="0">
                <a:solidFill>
                  <a:srgbClr val="FF910F"/>
                </a:solidFill>
              </a:endParaRPr>
            </a:p>
          </p:txBody>
        </p:sp>
        <p:sp>
          <p:nvSpPr>
            <p:cNvPr id="24" name="Annotation 03"/>
            <p:cNvSpPr txBox="1">
              <a:spLocks noSelect="1" noMove="1"/>
            </p:cNvSpPr>
            <p:nvPr userDrawn="1"/>
          </p:nvSpPr>
          <p:spPr>
            <a:xfrm>
              <a:off x="250825" y="-355584"/>
              <a:ext cx="1343025" cy="295466"/>
            </a:xfrm>
            <a:prstGeom prst="rect">
              <a:avLst/>
            </a:prstGeom>
          </p:spPr>
          <p:txBody>
            <a:bodyPr wrap="square" rtlCol="0">
              <a:spAutoFit/>
            </a:bodyPr>
            <a:lstStyle/>
            <a:p>
              <a:pPr marL="0" indent="0"/>
              <a:r>
                <a:rPr lang="en-US" sz="600" baseline="0" dirty="0">
                  <a:solidFill>
                    <a:srgbClr val="5CB335"/>
                  </a:solidFill>
                </a:rPr>
                <a:t>GREEN GUIDES DELINEATE MAIN CONTENT AREA</a:t>
              </a:r>
              <a:endParaRPr lang="en-US" sz="600" dirty="0">
                <a:solidFill>
                  <a:srgbClr val="5CB335"/>
                </a:solidFill>
              </a:endParaRPr>
            </a:p>
          </p:txBody>
        </p:sp>
        <p:sp>
          <p:nvSpPr>
            <p:cNvPr id="25" name="Annotation 02"/>
            <p:cNvSpPr txBox="1">
              <a:spLocks noSelect="1" noMove="1"/>
            </p:cNvSpPr>
            <p:nvPr userDrawn="1"/>
          </p:nvSpPr>
          <p:spPr>
            <a:xfrm>
              <a:off x="-1343025" y="6060884"/>
              <a:ext cx="1343025" cy="295466"/>
            </a:xfrm>
            <a:prstGeom prst="rect">
              <a:avLst/>
            </a:prstGeom>
          </p:spPr>
          <p:txBody>
            <a:bodyPr wrap="square" rtlCol="0" anchor="b">
              <a:spAutoFit/>
            </a:bodyPr>
            <a:lstStyle/>
            <a:p>
              <a:pPr marL="0" indent="0"/>
              <a:r>
                <a:rPr lang="en-US" sz="600" dirty="0">
                  <a:solidFill>
                    <a:srgbClr val="5CB335"/>
                  </a:solidFill>
                </a:rPr>
                <a:t>BOTTOM-ALIGNED </a:t>
              </a:r>
              <a:r>
                <a:rPr lang="en-US" sz="600" baseline="0" dirty="0">
                  <a:solidFill>
                    <a:srgbClr val="5CB335"/>
                  </a:solidFill>
                </a:rPr>
                <a:t>FOOTNOTES</a:t>
              </a:r>
              <a:endParaRPr lang="en-US" sz="600" dirty="0">
                <a:solidFill>
                  <a:srgbClr val="5CB335"/>
                </a:solidFill>
              </a:endParaRPr>
            </a:p>
          </p:txBody>
        </p:sp>
        <p:sp>
          <p:nvSpPr>
            <p:cNvPr id="26" name="Annotation 01"/>
            <p:cNvSpPr txBox="1">
              <a:spLocks noSelect="1" noMove="1"/>
            </p:cNvSpPr>
            <p:nvPr userDrawn="1"/>
          </p:nvSpPr>
          <p:spPr>
            <a:xfrm>
              <a:off x="-1343025" y="-355584"/>
              <a:ext cx="1343025" cy="295466"/>
            </a:xfrm>
            <a:prstGeom prst="rect">
              <a:avLst/>
            </a:prstGeom>
          </p:spPr>
          <p:txBody>
            <a:bodyPr wrap="square" rtlCol="0">
              <a:spAutoFit/>
            </a:bodyPr>
            <a:lstStyle/>
            <a:p>
              <a:pPr marL="0" indent="0"/>
              <a:r>
                <a:rPr lang="en-US" sz="600" dirty="0">
                  <a:solidFill>
                    <a:srgbClr val="FF3130"/>
                  </a:solidFill>
                </a:rPr>
                <a:t>ENABLE </a:t>
              </a:r>
              <a:r>
                <a:rPr lang="en-US" sz="600" baseline="0" dirty="0">
                  <a:solidFill>
                    <a:srgbClr val="FF3130"/>
                  </a:solidFill>
                </a:rPr>
                <a:t>GUIDES UNDER</a:t>
              </a:r>
              <a:br>
                <a:rPr lang="en-US" sz="600" baseline="0" dirty="0">
                  <a:solidFill>
                    <a:srgbClr val="FF3130"/>
                  </a:solidFill>
                </a:rPr>
              </a:br>
              <a:r>
                <a:rPr lang="en-US" sz="600" baseline="0" dirty="0">
                  <a:solidFill>
                    <a:srgbClr val="FF3130"/>
                  </a:solidFill>
                </a:rPr>
                <a:t>VIEW – SHOW – GUIDES</a:t>
              </a:r>
            </a:p>
          </p:txBody>
        </p:sp>
        <p:sp>
          <p:nvSpPr>
            <p:cNvPr id="39" name="Annotation 07"/>
            <p:cNvSpPr txBox="1">
              <a:spLocks noSelect="1" noMove="1"/>
            </p:cNvSpPr>
            <p:nvPr userDrawn="1"/>
          </p:nvSpPr>
          <p:spPr>
            <a:xfrm>
              <a:off x="-1343025" y="1504996"/>
              <a:ext cx="1343025" cy="575542"/>
            </a:xfrm>
            <a:prstGeom prst="rect">
              <a:avLst/>
            </a:prstGeom>
          </p:spPr>
          <p:txBody>
            <a:bodyPr wrap="square" rtlCol="0">
              <a:spAutoFit/>
            </a:bodyPr>
            <a:lstStyle/>
            <a:p>
              <a:pPr marL="0" indent="0"/>
              <a:r>
                <a:rPr lang="en-US" sz="600" dirty="0">
                  <a:solidFill>
                    <a:srgbClr val="5CB335"/>
                  </a:solidFill>
                </a:rPr>
                <a:t>CONTENT</a:t>
              </a:r>
              <a:r>
                <a:rPr lang="en-US" sz="600" baseline="0" dirty="0">
                  <a:solidFill>
                    <a:srgbClr val="5CB335"/>
                  </a:solidFill>
                </a:rPr>
                <a:t> BELOW THIS LINE IF SUB-HEADER IS PRESENT</a:t>
              </a:r>
            </a:p>
            <a:p>
              <a:pPr marL="0" indent="0"/>
              <a:r>
                <a:rPr lang="en-US" sz="600" baseline="0" dirty="0">
                  <a:solidFill>
                    <a:srgbClr val="5CB335"/>
                  </a:solidFill>
                </a:rPr>
                <a:t>SUB-HEADER TOP ALIGNED WITH UPPER GREEN GUIDE</a:t>
              </a:r>
              <a:endParaRPr lang="en-US" sz="600" dirty="0">
                <a:solidFill>
                  <a:srgbClr val="5CB335"/>
                </a:solidFill>
              </a:endParaRPr>
            </a:p>
          </p:txBody>
        </p:sp>
      </p:grpSp>
      <p:sp>
        <p:nvSpPr>
          <p:cNvPr id="10" name="Footer Placeholder"/>
          <p:cNvSpPr>
            <a:spLocks noGrp="1" noRot="1" noMove="1" noResize="1"/>
          </p:cNvSpPr>
          <p:nvPr>
            <p:ph type="ftr" sz="quarter" idx="3"/>
          </p:nvPr>
        </p:nvSpPr>
        <p:spPr>
          <a:xfrm>
            <a:off x="276225" y="6446838"/>
            <a:ext cx="6394127" cy="369251"/>
          </a:xfrm>
          <a:prstGeom prst="rect">
            <a:avLst/>
          </a:prstGeom>
        </p:spPr>
        <p:txBody>
          <a:bodyPr vert="horz" lIns="0" tIns="45720" rIns="0" bIns="45720" rtlCol="0" anchor="ctr"/>
          <a:lstStyle>
            <a:lvl1pPr>
              <a:defRPr lang="en-US" sz="800" smtClean="0">
                <a:solidFill>
                  <a:schemeClr val="bg2"/>
                </a:solidFill>
              </a:defRPr>
            </a:lvl1pPr>
          </a:lstStyle>
          <a:p>
            <a:r>
              <a:rPr lang="en-US" dirty="0"/>
              <a:t>Optional area for disclaimer (e.g. Due diligence) or sources (Inserted via “INSERT tab </a:t>
            </a:r>
            <a:r>
              <a:rPr lang="en-US" dirty="0">
                <a:sym typeface="Wingdings 3" panose="05040102010807070707" pitchFamily="18" charset="2"/>
              </a:rPr>
              <a:t></a:t>
            </a:r>
            <a:r>
              <a:rPr lang="en-US" dirty="0"/>
              <a:t> Headers &amp; Footers </a:t>
            </a:r>
            <a:r>
              <a:rPr lang="en-US" dirty="0">
                <a:sym typeface="Wingdings 3" panose="05040102010807070707" pitchFamily="18" charset="2"/>
              </a:rPr>
              <a:t></a:t>
            </a:r>
            <a:r>
              <a:rPr lang="en-US" dirty="0"/>
              <a:t> Footer”)</a:t>
            </a:r>
            <a:endParaRPr lang="en-US" noProof="0" dirty="0"/>
          </a:p>
        </p:txBody>
      </p:sp>
      <p:pic>
        <p:nvPicPr>
          <p:cNvPr id="8" name="Picture 2">
            <a:extLst>
              <a:ext uri="{FF2B5EF4-FFF2-40B4-BE49-F238E27FC236}">
                <a16:creationId xmlns:a16="http://schemas.microsoft.com/office/drawing/2014/main" id="{0FEB5290-834E-89A7-D8AA-9FAA2F910460}"/>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7227551" y="6472913"/>
            <a:ext cx="1002050" cy="328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168419"/>
      </p:ext>
    </p:extLst>
  </p:cSld>
  <p:clrMap bg1="lt1" tx1="dk1" bg2="lt2" tx2="dk2" accent1="accent1" accent2="accent2" accent3="accent3" accent4="accent4" accent5="accent5" accent6="accent6" hlink="hlink" folHlink="folHlink"/>
  <p:sldLayoutIdLst>
    <p:sldLayoutId id="2147484245" r:id="rId1"/>
    <p:sldLayoutId id="2147484246" r:id="rId2"/>
    <p:sldLayoutId id="2147484248" r:id="rId3"/>
    <p:sldLayoutId id="2147484260" r:id="rId4"/>
    <p:sldLayoutId id="2147484261" r:id="rId5"/>
    <p:sldLayoutId id="2147484262" r:id="rId6"/>
  </p:sldLayoutIdLst>
  <p:hf sldNum="0" hdr="0" ftr="0" dt="0"/>
  <p:txStyles>
    <p:titleStyle>
      <a:lvl1pPr algn="l" defTabSz="365756" rtl="0" eaLnBrk="1" fontAlgn="base" hangingPunct="1">
        <a:lnSpc>
          <a:spcPts val="2100"/>
        </a:lnSpc>
        <a:spcBef>
          <a:spcPct val="0"/>
        </a:spcBef>
        <a:spcAft>
          <a:spcPct val="0"/>
        </a:spcAft>
        <a:buClrTx/>
        <a:buFontTx/>
        <a:buNone/>
        <a:defRPr lang="en-US" sz="2400" b="1" baseline="0" dirty="0">
          <a:solidFill>
            <a:schemeClr val="tx1"/>
          </a:solidFill>
          <a:latin typeface="Arimo"/>
          <a:ea typeface="+mj-ea"/>
          <a:cs typeface="+mj-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p:titleStyle>
    <p:bodyStyle>
      <a:lvl1pPr marL="0" indent="0" algn="l" defTabSz="365756" rtl="0" eaLnBrk="1" fontAlgn="base" hangingPunct="1">
        <a:lnSpc>
          <a:spcPct val="110000"/>
        </a:lnSpc>
        <a:spcBef>
          <a:spcPts val="0"/>
        </a:spcBef>
        <a:spcAft>
          <a:spcPts val="1200"/>
        </a:spcAft>
        <a:buClrTx/>
        <a:buFontTx/>
        <a:buNone/>
        <a:defRPr sz="1600" b="0" u="none" baseline="0">
          <a:solidFill>
            <a:schemeClr val="tx1"/>
          </a:solidFill>
          <a:uFill>
            <a:solidFill>
              <a:schemeClr val="accent5"/>
            </a:solidFill>
          </a:uFill>
          <a:latin typeface="Arimo"/>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600" b="0" baseline="0">
          <a:solidFill>
            <a:schemeClr val="tx1"/>
          </a:solidFill>
          <a:latin typeface="Arimo"/>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600" b="0">
          <a:solidFill>
            <a:schemeClr val="tx1"/>
          </a:solidFill>
          <a:latin typeface="Arimo"/>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600" b="0">
          <a:solidFill>
            <a:schemeClr val="tx1"/>
          </a:solidFill>
          <a:latin typeface="Arimo"/>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600" b="0" baseline="0">
          <a:solidFill>
            <a:schemeClr val="tx1"/>
          </a:solidFill>
          <a:latin typeface="Arimo"/>
          <a:ea typeface="+mn-ea"/>
          <a:cs typeface="+mn-cs"/>
        </a:defRPr>
      </a:lvl5pPr>
      <a:lvl6pPr marL="0" indent="0" algn="l" defTabSz="365756" rtl="0" eaLnBrk="1" fontAlgn="base" hangingPunct="1">
        <a:lnSpc>
          <a:spcPct val="110000"/>
        </a:lnSpc>
        <a:spcBef>
          <a:spcPts val="0"/>
        </a:spcBef>
        <a:spcAft>
          <a:spcPts val="600"/>
        </a:spcAft>
        <a:buClrTx/>
        <a:buFont typeface="Arial"/>
        <a:buNone/>
        <a:defRPr sz="1400" b="0" baseline="0">
          <a:solidFill>
            <a:schemeClr val="bg2"/>
          </a:solidFill>
          <a:latin typeface="Arimo"/>
          <a:ea typeface="+mn-ea"/>
          <a:cs typeface="+mn-cs"/>
        </a:defRPr>
      </a:lvl6pPr>
      <a:lvl7pPr eaLnBrk="1" hangingPunct="1">
        <a:lnSpc>
          <a:spcPct val="110000"/>
        </a:lnSpc>
        <a:spcBef>
          <a:spcPct val="0"/>
        </a:spcBef>
        <a:spcAft>
          <a:spcPts val="600"/>
        </a:spcAft>
        <a:defRPr sz="1600" b="1">
          <a:solidFill>
            <a:schemeClr val="tx1"/>
          </a:solidFill>
          <a:latin typeface="Arimo"/>
        </a:defRPr>
      </a:lvl7pPr>
      <a:lvl8pPr eaLnBrk="1" hangingPunct="1">
        <a:lnSpc>
          <a:spcPct val="110000"/>
        </a:lnSpc>
        <a:spcBef>
          <a:spcPct val="0"/>
        </a:spcBef>
        <a:spcAft>
          <a:spcPts val="600"/>
        </a:spcAft>
        <a:defRPr sz="3200" i="1" baseline="0">
          <a:solidFill>
            <a:schemeClr val="bg2"/>
          </a:solidFill>
          <a:latin typeface="Arimo"/>
        </a:defRPr>
      </a:lvl8pPr>
      <a:lvl9pPr eaLnBrk="1" hangingPunct="1">
        <a:lnSpc>
          <a:spcPct val="110000"/>
        </a:lnSpc>
        <a:spcBef>
          <a:spcPct val="0"/>
        </a:spcBef>
        <a:spcAft>
          <a:spcPts val="600"/>
        </a:spcAft>
        <a:defRPr sz="1600" cap="all" baseline="0">
          <a:solidFill>
            <a:schemeClr val="bg2"/>
          </a:solidFill>
          <a:latin typeface="Arimo"/>
        </a:defRPr>
      </a:lvl9pPr>
    </p:bodyStyle>
    <p:otherStyle>
      <a:defPPr>
        <a:defRPr lang="en-US"/>
      </a:defPPr>
      <a:lvl1pPr marL="0" indent="0" algn="l" defTabSz="365756" rtl="0" eaLnBrk="1" fontAlgn="base" hangingPunct="1">
        <a:lnSpc>
          <a:spcPct val="110000"/>
        </a:lnSpc>
        <a:spcBef>
          <a:spcPts val="0"/>
        </a:spcBef>
        <a:spcAft>
          <a:spcPts val="600"/>
        </a:spcAft>
        <a:buClrTx/>
        <a:buFontTx/>
        <a:buNone/>
        <a:defRPr sz="100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a:solidFill>
            <a:schemeClr val="tx1"/>
          </a:solidFill>
          <a:latin typeface="+mn-lt"/>
          <a:ea typeface="+mn-ea"/>
          <a:cs typeface="+mn-cs"/>
        </a:defRPr>
      </a:lvl3pPr>
      <a:lvl4pPr marL="0" indent="0" algn="l" defTabSz="365756" rtl="0" eaLnBrk="1" fontAlgn="base" hangingPunct="1">
        <a:lnSpc>
          <a:spcPct val="110000"/>
        </a:lnSpc>
        <a:spcBef>
          <a:spcPts val="0"/>
        </a:spcBef>
        <a:spcAft>
          <a:spcPts val="600"/>
        </a:spcAft>
        <a:buClrTx/>
        <a:buFontTx/>
        <a:buNone/>
        <a:defRPr sz="900" b="0">
          <a:solidFill>
            <a:schemeClr val="tx1"/>
          </a:solidFill>
          <a:latin typeface="+mn-lt"/>
          <a:ea typeface="+mn-ea"/>
          <a:cs typeface="+mn-cs"/>
        </a:defRPr>
      </a:lvl4pPr>
      <a:lvl5pPr marL="180000" indent="-180000" algn="l" defTabSz="365756" rtl="0" eaLnBrk="1" fontAlgn="base" hangingPunct="1">
        <a:lnSpc>
          <a:spcPct val="110000"/>
        </a:lnSpc>
        <a:spcBef>
          <a:spcPts val="0"/>
        </a:spcBef>
        <a:spcAft>
          <a:spcPts val="600"/>
        </a:spcAft>
        <a:buClrTx/>
        <a:buFont typeface="Arial" panose="020F0502020204030204" pitchFamily="34" charset="0"/>
        <a:buChar char="•"/>
        <a:defRPr sz="900" b="0" baseline="0">
          <a:solidFill>
            <a:schemeClr val="tx1"/>
          </a:solidFill>
          <a:latin typeface="+mn-lt"/>
          <a:ea typeface="+mn-ea"/>
          <a:cs typeface="+mn-cs"/>
        </a:defRPr>
      </a:lvl5pPr>
      <a:lvl6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900">
          <a:solidFill>
            <a:schemeClr val="tx1"/>
          </a:solidFill>
          <a:latin typeface="+mn-lt"/>
          <a:ea typeface="+mn-ea"/>
          <a:cs typeface="+mn-cs"/>
        </a:defRPr>
      </a:lvl6pPr>
      <a:lvl7pPr marL="0" indent="0" algn="l" defTabSz="365756" rtl="0" eaLnBrk="1" fontAlgn="base" hangingPunct="1">
        <a:lnSpc>
          <a:spcPct val="110000"/>
        </a:lnSpc>
        <a:spcBef>
          <a:spcPct val="0"/>
        </a:spcBef>
        <a:spcAft>
          <a:spcPts val="600"/>
        </a:spcAft>
        <a:defRPr sz="1200">
          <a:solidFill>
            <a:schemeClr val="tx1"/>
          </a:solidFill>
          <a:latin typeface="+mn-lt"/>
        </a:defRPr>
      </a:lvl7pPr>
      <a:lvl8pPr marL="180000" indent="-180000" algn="l" defTabSz="365756" rtl="0" eaLnBrk="1" fontAlgn="base" hangingPunct="1">
        <a:lnSpc>
          <a:spcPct val="110000"/>
        </a:lnSpc>
        <a:spcBef>
          <a:spcPct val="0"/>
        </a:spcBef>
        <a:spcAft>
          <a:spcPts val="600"/>
        </a:spcAft>
        <a:buClrTx/>
        <a:buFont typeface="Arial" panose="020F0502020204030204" pitchFamily="34" charset="0"/>
        <a:buChar char="•"/>
        <a:defRPr sz="1200">
          <a:solidFill>
            <a:schemeClr val="tx1"/>
          </a:solidFill>
          <a:latin typeface="+mn-lt"/>
        </a:defRPr>
      </a:lvl8pPr>
      <a:lvl9pPr marL="360000" indent="-180000" algn="l" defTabSz="365756" rtl="0" eaLnBrk="1" fontAlgn="base" hangingPunct="1">
        <a:lnSpc>
          <a:spcPct val="110000"/>
        </a:lnSpc>
        <a:spcBef>
          <a:spcPct val="0"/>
        </a:spcBef>
        <a:spcAft>
          <a:spcPts val="600"/>
        </a:spcAft>
        <a:buClrTx/>
        <a:buFont typeface="Arial" panose="020F0502020204030204" pitchFamily="34" charset="0"/>
        <a:buChar char="−"/>
        <a:defRPr sz="1200">
          <a:solidFill>
            <a:schemeClr val="bg2"/>
          </a:solidFill>
          <a:latin typeface="+mn-lt"/>
        </a:defRPr>
      </a:lvl9pPr>
    </p:otherStyle>
  </p:txStyles>
  <p:extLst>
    <p:ext uri="{27BBF7A9-308A-43DC-89C8-2F10F3537804}">
      <p15:sldGuideLst xmlns:p15="http://schemas.microsoft.com/office/powerpoint/2012/main">
        <p15:guide id="2" pos="173">
          <p15:clr>
            <a:srgbClr val="5CB335"/>
          </p15:clr>
        </p15:guide>
        <p15:guide id="3" pos="5587">
          <p15:clr>
            <a:srgbClr val="5CB335"/>
          </p15:clr>
        </p15:guide>
        <p15:guide id="5" orient="horz" pos="720">
          <p15:clr>
            <a:srgbClr val="5CB335"/>
          </p15:clr>
        </p15:guide>
        <p15:guide id="6" orient="horz" pos="4004">
          <p15:clr>
            <a:srgbClr val="5CB335"/>
          </p15:clr>
        </p15:guide>
        <p15:guide id="7" orient="horz" pos="576">
          <p15:clr>
            <a:srgbClr val="A4A3A4"/>
          </p15:clr>
        </p15:guide>
        <p15:guide id="8" orient="horz" pos="4061">
          <p15:clr>
            <a:srgbClr val="A4A3A4"/>
          </p15:clr>
        </p15:guide>
        <p15:guide id="9" orient="horz" pos="129">
          <p15:clr>
            <a:srgbClr val="A4A3A4"/>
          </p15:clr>
        </p15:guide>
        <p15:guide id="10" orient="horz" pos="72">
          <p15:clr>
            <a:srgbClr val="A4A3A4"/>
          </p15:clr>
        </p15:guide>
        <p15:guide id="11" orient="horz" pos="2160">
          <p15:clr>
            <a:srgbClr val="FBAE40"/>
          </p15:clr>
        </p15:guide>
        <p15:guide id="12" pos="2880">
          <p15:clr>
            <a:srgbClr val="FBAE4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3.xml"/><Relationship Id="rId7" Type="http://schemas.openxmlformats.org/officeDocument/2006/relationships/image" Target="../media/image14.sv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8.emf"/><Relationship Id="rId10" Type="http://schemas.openxmlformats.org/officeDocument/2006/relationships/image" Target="../media/image17.png"/><Relationship Id="rId4" Type="http://schemas.openxmlformats.org/officeDocument/2006/relationships/oleObject" Target="../embeddings/oleObject8.bin"/><Relationship Id="rId9" Type="http://schemas.openxmlformats.org/officeDocument/2006/relationships/image" Target="../media/image16.sv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3.xml"/><Relationship Id="rId7" Type="http://schemas.openxmlformats.org/officeDocument/2006/relationships/image" Target="../media/image20.sv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8.emf"/><Relationship Id="rId10" Type="http://schemas.openxmlformats.org/officeDocument/2006/relationships/image" Target="../media/image23.png"/><Relationship Id="rId4" Type="http://schemas.openxmlformats.org/officeDocument/2006/relationships/oleObject" Target="../embeddings/oleObject8.bin"/><Relationship Id="rId9" Type="http://schemas.openxmlformats.org/officeDocument/2006/relationships/image" Target="../media/image22.sv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8.emf"/><Relationship Id="rId5" Type="http://schemas.openxmlformats.org/officeDocument/2006/relationships/oleObject" Target="../embeddings/oleObject9.bin"/><Relationship Id="rId4"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6.svg"/><Relationship Id="rId2" Type="http://schemas.openxmlformats.org/officeDocument/2006/relationships/slideLayout" Target="../slideLayouts/slideLayout3.xml"/><Relationship Id="rId1" Type="http://schemas.openxmlformats.org/officeDocument/2006/relationships/tags" Target="../tags/tag40.xml"/><Relationship Id="rId6" Type="http://schemas.openxmlformats.org/officeDocument/2006/relationships/image" Target="../media/image25.png"/><Relationship Id="rId5" Type="http://schemas.openxmlformats.org/officeDocument/2006/relationships/image" Target="../media/image8.e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slideLayout" Target="../slideLayouts/slideLayout3.xml"/><Relationship Id="rId7" Type="http://schemas.openxmlformats.org/officeDocument/2006/relationships/image" Target="../media/image27.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30.svg"/><Relationship Id="rId2" Type="http://schemas.openxmlformats.org/officeDocument/2006/relationships/slideLayout" Target="../slideLayouts/slideLayout3.xml"/><Relationship Id="rId1" Type="http://schemas.openxmlformats.org/officeDocument/2006/relationships/tags" Target="../tags/tag43.xml"/><Relationship Id="rId6" Type="http://schemas.openxmlformats.org/officeDocument/2006/relationships/image" Target="../media/image29.png"/><Relationship Id="rId5" Type="http://schemas.openxmlformats.org/officeDocument/2006/relationships/image" Target="../media/image8.emf"/><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32.svg"/><Relationship Id="rId2" Type="http://schemas.openxmlformats.org/officeDocument/2006/relationships/slideLayout" Target="../slideLayouts/slideLayout3.xml"/><Relationship Id="rId1" Type="http://schemas.openxmlformats.org/officeDocument/2006/relationships/tags" Target="../tags/tag44.xml"/><Relationship Id="rId6" Type="http://schemas.openxmlformats.org/officeDocument/2006/relationships/image" Target="../media/image31.png"/><Relationship Id="rId5" Type="http://schemas.openxmlformats.org/officeDocument/2006/relationships/image" Target="../media/image8.emf"/><Relationship Id="rId4"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slide" Target="slide2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image" Target="../media/image8.emf"/><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oleObject" Target="../embeddings/oleObject8.bin"/><Relationship Id="rId5" Type="http://schemas.openxmlformats.org/officeDocument/2006/relationships/tags" Target="../tags/tag52.xml"/><Relationship Id="rId10" Type="http://schemas.openxmlformats.org/officeDocument/2006/relationships/slideLayout" Target="../slideLayouts/slideLayout3.xml"/><Relationship Id="rId4" Type="http://schemas.openxmlformats.org/officeDocument/2006/relationships/tags" Target="../tags/tag51.xml"/><Relationship Id="rId9" Type="http://schemas.openxmlformats.org/officeDocument/2006/relationships/tags" Target="../tags/tag56.xml"/></Relationships>
</file>

<file path=ppt/slides/_rels/slide19.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slide" Target="slide2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slide" Target="slide21.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63.xml"/><Relationship Id="rId5" Type="http://schemas.openxmlformats.org/officeDocument/2006/relationships/image" Target="../media/image33.emf"/><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8.emf"/><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8.emf"/><Relationship Id="rId5" Type="http://schemas.openxmlformats.org/officeDocument/2006/relationships/oleObject" Target="../embeddings/oleObject9.bin"/><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0.svg"/><Relationship Id="rId2" Type="http://schemas.openxmlformats.org/officeDocument/2006/relationships/slideLayout" Target="../slideLayouts/slideLayout3.xml"/><Relationship Id="rId1" Type="http://schemas.openxmlformats.org/officeDocument/2006/relationships/tags" Target="../tags/tag18.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slideLayout" Target="../slideLayouts/slideLayout3.xml"/><Relationship Id="rId7" Type="http://schemas.openxmlformats.org/officeDocument/2006/relationships/image" Target="../media/image11.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8.emf"/><Relationship Id="rId5" Type="http://schemas.openxmlformats.org/officeDocument/2006/relationships/oleObject" Target="../embeddings/oleObject9.bin"/><Relationship Id="rId4"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tags" Target="../tags/tag33.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tags" Target="../tags/tag32.xml"/><Relationship Id="rId2" Type="http://schemas.openxmlformats.org/officeDocument/2006/relationships/tags" Target="../tags/tag22.xml"/><Relationship Id="rId16" Type="http://schemas.openxmlformats.org/officeDocument/2006/relationships/image" Target="../media/image8.emf"/><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5" Type="http://schemas.openxmlformats.org/officeDocument/2006/relationships/oleObject" Target="../embeddings/oleObject10.bin"/><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304FE73-1F65-59DB-F650-9AC919DF686A}"/>
              </a:ext>
            </a:extLst>
          </p:cNvPr>
          <p:cNvSpPr>
            <a:spLocks noGrp="1"/>
          </p:cNvSpPr>
          <p:nvPr>
            <p:ph type="body" sz="quarter" idx="11"/>
          </p:nvPr>
        </p:nvSpPr>
        <p:spPr>
          <a:xfrm>
            <a:off x="276225" y="3429000"/>
            <a:ext cx="8486775" cy="1812974"/>
          </a:xfrm>
        </p:spPr>
        <p:txBody>
          <a:bodyPr/>
          <a:lstStyle/>
          <a:p>
            <a:r>
              <a:rPr lang="en-US" dirty="0"/>
              <a:t>An overview of considerations and situations relative to ethics in turnaround and restructuring situations</a:t>
            </a:r>
          </a:p>
          <a:p>
            <a:endParaRPr lang="en-US" dirty="0"/>
          </a:p>
        </p:txBody>
      </p:sp>
      <p:sp>
        <p:nvSpPr>
          <p:cNvPr id="2" name="Text Placeholder 1">
            <a:extLst>
              <a:ext uri="{FF2B5EF4-FFF2-40B4-BE49-F238E27FC236}">
                <a16:creationId xmlns:a16="http://schemas.microsoft.com/office/drawing/2014/main" id="{3B9C37BA-964A-E462-563E-6DD5C06BFE5F}"/>
              </a:ext>
            </a:extLst>
          </p:cNvPr>
          <p:cNvSpPr>
            <a:spLocks noGrp="1"/>
          </p:cNvSpPr>
          <p:nvPr>
            <p:ph type="body" sz="quarter" idx="12"/>
          </p:nvPr>
        </p:nvSpPr>
        <p:spPr>
          <a:xfrm>
            <a:off x="276225" y="4771831"/>
            <a:ext cx="6308725" cy="257369"/>
          </a:xfrm>
        </p:spPr>
        <p:txBody>
          <a:bodyPr/>
          <a:lstStyle/>
          <a:p>
            <a:r>
              <a:rPr lang="en-US" sz="1800" dirty="0"/>
              <a:t>2025 Spring Conference – Washington D.C.</a:t>
            </a:r>
          </a:p>
        </p:txBody>
      </p:sp>
      <p:sp>
        <p:nvSpPr>
          <p:cNvPr id="3" name="Title 2">
            <a:extLst>
              <a:ext uri="{FF2B5EF4-FFF2-40B4-BE49-F238E27FC236}">
                <a16:creationId xmlns:a16="http://schemas.microsoft.com/office/drawing/2014/main" id="{297803DA-0B41-B5B2-0573-0C6F85AAA794}"/>
              </a:ext>
            </a:extLst>
          </p:cNvPr>
          <p:cNvSpPr>
            <a:spLocks noGrp="1"/>
          </p:cNvSpPr>
          <p:nvPr>
            <p:ph type="title"/>
          </p:nvPr>
        </p:nvSpPr>
        <p:spPr/>
        <p:txBody>
          <a:bodyPr/>
          <a:lstStyle/>
          <a:p>
            <a:r>
              <a:rPr lang="en-US" dirty="0"/>
              <a:t>Ethical dilemmas in insolvency situations, turnarounds and restructurings</a:t>
            </a:r>
          </a:p>
        </p:txBody>
      </p:sp>
    </p:spTree>
    <p:extLst>
      <p:ext uri="{BB962C8B-B14F-4D97-AF65-F5344CB8AC3E}">
        <p14:creationId xmlns:p14="http://schemas.microsoft.com/office/powerpoint/2010/main" val="1913372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5">
            <a:extLst>
              <a:ext uri="{FF2B5EF4-FFF2-40B4-BE49-F238E27FC236}">
                <a16:creationId xmlns:a16="http://schemas.microsoft.com/office/drawing/2014/main" id="{EC8F59AE-F32A-159B-3DE0-02D7CB936178}"/>
              </a:ext>
            </a:extLst>
          </p:cNvPr>
          <p:cNvGraphicFramePr>
            <a:graphicFrameLocks noGrp="1"/>
          </p:cNvGraphicFramePr>
          <p:nvPr>
            <p:extLst>
              <p:ext uri="{D42A27DB-BD31-4B8C-83A1-F6EECF244321}">
                <p14:modId xmlns:p14="http://schemas.microsoft.com/office/powerpoint/2010/main" val="3912325114"/>
              </p:ext>
            </p:extLst>
          </p:nvPr>
        </p:nvGraphicFramePr>
        <p:xfrm>
          <a:off x="274638" y="1066800"/>
          <a:ext cx="8596312" cy="4334255"/>
        </p:xfrm>
        <a:graphic>
          <a:graphicData uri="http://schemas.openxmlformats.org/drawingml/2006/table">
            <a:tbl>
              <a:tblPr firstRow="1" bandRow="1">
                <a:tableStyleId>{EBB1D203-1372-4C57-B10A-E3B16F0ECCC6}</a:tableStyleId>
              </a:tblPr>
              <a:tblGrid>
                <a:gridCol w="1935162">
                  <a:extLst>
                    <a:ext uri="{9D8B030D-6E8A-4147-A177-3AD203B41FA5}">
                      <a16:colId xmlns:a16="http://schemas.microsoft.com/office/drawing/2014/main" val="1304456837"/>
                    </a:ext>
                  </a:extLst>
                </a:gridCol>
                <a:gridCol w="3330575">
                  <a:extLst>
                    <a:ext uri="{9D8B030D-6E8A-4147-A177-3AD203B41FA5}">
                      <a16:colId xmlns:a16="http://schemas.microsoft.com/office/drawing/2014/main" val="842776681"/>
                    </a:ext>
                  </a:extLst>
                </a:gridCol>
                <a:gridCol w="3330575">
                  <a:extLst>
                    <a:ext uri="{9D8B030D-6E8A-4147-A177-3AD203B41FA5}">
                      <a16:colId xmlns:a16="http://schemas.microsoft.com/office/drawing/2014/main" val="3214056780"/>
                    </a:ext>
                  </a:extLst>
                </a:gridCol>
              </a:tblGrid>
              <a:tr h="447200">
                <a:tc>
                  <a:txBody>
                    <a:bodyPr/>
                    <a:lstStyle/>
                    <a:p>
                      <a:endParaRPr lang="en-US" dirty="0"/>
                    </a:p>
                  </a:txBody>
                  <a:tcPr>
                    <a:noFill/>
                  </a:tcPr>
                </a:tc>
                <a:tc>
                  <a:txBody>
                    <a:bodyPr/>
                    <a:lstStyle/>
                    <a:p>
                      <a:pPr algn="ctr"/>
                      <a:r>
                        <a:rPr lang="en-US" dirty="0"/>
                        <a:t>Climate during normal operations</a:t>
                      </a:r>
                    </a:p>
                  </a:txBody>
                  <a:tcPr anchor="ctr">
                    <a:solidFill>
                      <a:srgbClr val="92D050"/>
                    </a:solidFill>
                  </a:tcPr>
                </a:tc>
                <a:tc>
                  <a:txBody>
                    <a:bodyPr/>
                    <a:lstStyle/>
                    <a:p>
                      <a:pPr algn="ctr"/>
                      <a:r>
                        <a:rPr lang="en-US" dirty="0"/>
                        <a:t>Climate during a turnaround</a:t>
                      </a:r>
                    </a:p>
                  </a:txBody>
                  <a:tcPr anchor="ctr">
                    <a:solidFill>
                      <a:srgbClr val="92D050"/>
                    </a:solidFill>
                  </a:tcPr>
                </a:tc>
                <a:extLst>
                  <a:ext uri="{0D108BD9-81ED-4DB2-BD59-A6C34878D82A}">
                    <a16:rowId xmlns:a16="http://schemas.microsoft.com/office/drawing/2014/main" val="3236046017"/>
                  </a:ext>
                </a:extLst>
              </a:tr>
              <a:tr h="1216862">
                <a:tc>
                  <a:txBody>
                    <a:bodyPr/>
                    <a:lstStyle/>
                    <a:p>
                      <a:r>
                        <a:rPr lang="en-US" b="1" dirty="0">
                          <a:solidFill>
                            <a:schemeClr val="bg1"/>
                          </a:solidFill>
                        </a:rPr>
                        <a:t>Lenders</a:t>
                      </a:r>
                    </a:p>
                  </a:txBody>
                  <a:tcPr>
                    <a:lnB w="12700" cap="flat" cmpd="sng" algn="ctr">
                      <a:solidFill>
                        <a:schemeClr val="bg1"/>
                      </a:solidFill>
                      <a:prstDash val="solid"/>
                      <a:round/>
                      <a:headEnd type="none" w="med" len="med"/>
                      <a:tailEnd type="none" w="med" len="med"/>
                    </a:lnB>
                    <a:solidFill>
                      <a:srgbClr val="8C43A2"/>
                    </a:solidFill>
                  </a:tcPr>
                </a:tc>
                <a:tc>
                  <a:txBody>
                    <a:bodyPr/>
                    <a:lstStyle/>
                    <a:p>
                      <a:pPr lvl="1"/>
                      <a:r>
                        <a:rPr lang="en-US" dirty="0"/>
                        <a:t>Have a high expectation about when they </a:t>
                      </a:r>
                      <a:br>
                        <a:rPr lang="en-US" dirty="0"/>
                      </a:br>
                      <a:r>
                        <a:rPr lang="en-US" dirty="0"/>
                        <a:t>will receive payment since companies operate in accordance with the terms of their </a:t>
                      </a:r>
                      <a:br>
                        <a:rPr lang="en-US" dirty="0"/>
                      </a:br>
                      <a:r>
                        <a:rPr lang="en-US" dirty="0"/>
                        <a:t>credit agreements</a:t>
                      </a:r>
                    </a:p>
                  </a:txBody>
                  <a:tcPr/>
                </a:tc>
                <a:tc>
                  <a:txBody>
                    <a:bodyPr/>
                    <a:lstStyle/>
                    <a:p>
                      <a:pPr lvl="1"/>
                      <a:r>
                        <a:rPr lang="en-US" dirty="0"/>
                        <a:t>Want a clear path to their money – now</a:t>
                      </a:r>
                    </a:p>
                    <a:p>
                      <a:pPr lvl="1"/>
                      <a:r>
                        <a:rPr lang="en-US" dirty="0"/>
                        <a:t>Likely don’t have confidence in company management or Board of Directors</a:t>
                      </a:r>
                    </a:p>
                  </a:txBody>
                  <a:tcPr/>
                </a:tc>
                <a:extLst>
                  <a:ext uri="{0D108BD9-81ED-4DB2-BD59-A6C34878D82A}">
                    <a16:rowId xmlns:a16="http://schemas.microsoft.com/office/drawing/2014/main" val="3610532362"/>
                  </a:ext>
                </a:extLst>
              </a:tr>
              <a:tr h="1204886">
                <a:tc>
                  <a:txBody>
                    <a:bodyPr/>
                    <a:lstStyle/>
                    <a:p>
                      <a:r>
                        <a:rPr lang="en-US" b="1" dirty="0">
                          <a:solidFill>
                            <a:schemeClr val="bg1"/>
                          </a:solidFill>
                        </a:rPr>
                        <a:t>Customers</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lvl="1"/>
                      <a:r>
                        <a:rPr lang="en-US" dirty="0"/>
                        <a:t>Receive products, services and support </a:t>
                      </a:r>
                      <a:br>
                        <a:rPr lang="en-US" dirty="0"/>
                      </a:br>
                      <a:r>
                        <a:rPr lang="en-US" dirty="0"/>
                        <a:t>based on contract terms and informal business agreements</a:t>
                      </a:r>
                    </a:p>
                  </a:txBody>
                  <a:tcPr/>
                </a:tc>
                <a:tc>
                  <a:txBody>
                    <a:bodyPr/>
                    <a:lstStyle/>
                    <a:p>
                      <a:pPr lvl="1"/>
                      <a:r>
                        <a:rPr lang="en-US" dirty="0"/>
                        <a:t>Concerned about continuity or future viability of products/services </a:t>
                      </a:r>
                    </a:p>
                    <a:p>
                      <a:pPr lvl="1"/>
                      <a:r>
                        <a:rPr lang="en-US" dirty="0"/>
                        <a:t>Likely start looking for alternatives</a:t>
                      </a:r>
                    </a:p>
                  </a:txBody>
                  <a:tcPr/>
                </a:tc>
                <a:extLst>
                  <a:ext uri="{0D108BD9-81ED-4DB2-BD59-A6C34878D82A}">
                    <a16:rowId xmlns:a16="http://schemas.microsoft.com/office/drawing/2014/main" val="3645120951"/>
                  </a:ext>
                </a:extLst>
              </a:tr>
              <a:tr h="1465307">
                <a:tc>
                  <a:txBody>
                    <a:bodyPr/>
                    <a:lstStyle/>
                    <a:p>
                      <a:r>
                        <a:rPr lang="en-US" b="1" dirty="0">
                          <a:solidFill>
                            <a:schemeClr val="bg1"/>
                          </a:solidFill>
                        </a:rPr>
                        <a:t>Suppliers</a:t>
                      </a:r>
                    </a:p>
                  </a:txBody>
                  <a:tcPr>
                    <a:lnT w="12700" cap="flat" cmpd="sng" algn="ctr">
                      <a:solidFill>
                        <a:schemeClr val="bg1"/>
                      </a:solidFill>
                      <a:prstDash val="solid"/>
                      <a:round/>
                      <a:headEnd type="none" w="med" len="med"/>
                      <a:tailEnd type="none" w="med" len="med"/>
                    </a:lnT>
                    <a:solidFill>
                      <a:srgbClr val="8C43A2"/>
                    </a:solidFill>
                  </a:tcPr>
                </a:tc>
                <a:tc>
                  <a:txBody>
                    <a:bodyPr/>
                    <a:lstStyle/>
                    <a:p>
                      <a:pPr lvl="1"/>
                      <a:r>
                        <a:rPr lang="en-US" spc="-20" baseline="0" dirty="0"/>
                        <a:t>Manage business relationship based on contract terms and informal business agreements</a:t>
                      </a:r>
                    </a:p>
                  </a:txBody>
                  <a:tcPr/>
                </a:tc>
                <a:tc>
                  <a:txBody>
                    <a:bodyPr/>
                    <a:lstStyle/>
                    <a:p>
                      <a:pPr lvl="1"/>
                      <a:r>
                        <a:rPr lang="en-US" dirty="0"/>
                        <a:t>Question if they’ll receive payment</a:t>
                      </a:r>
                    </a:p>
                    <a:p>
                      <a:pPr lvl="1"/>
                      <a:r>
                        <a:rPr lang="en-US" spc="-10" baseline="0" dirty="0"/>
                        <a:t>Skeptical about the viability of future business</a:t>
                      </a:r>
                    </a:p>
                    <a:p>
                      <a:pPr lvl="1"/>
                      <a:r>
                        <a:rPr lang="en-US" dirty="0"/>
                        <a:t>Often start to do things 'by the book,' slowing down operations</a:t>
                      </a:r>
                    </a:p>
                  </a:txBody>
                  <a:tcPr/>
                </a:tc>
                <a:extLst>
                  <a:ext uri="{0D108BD9-81ED-4DB2-BD59-A6C34878D82A}">
                    <a16:rowId xmlns:a16="http://schemas.microsoft.com/office/drawing/2014/main" val="3530973312"/>
                  </a:ext>
                </a:extLst>
              </a:tr>
            </a:tbl>
          </a:graphicData>
        </a:graphic>
      </p:graphicFrame>
      <p:graphicFrame>
        <p:nvGraphicFramePr>
          <p:cNvPr id="4" name="think-cell data - do not delete" hidden="1">
            <a:extLst>
              <a:ext uri="{FF2B5EF4-FFF2-40B4-BE49-F238E27FC236}">
                <a16:creationId xmlns:a16="http://schemas.microsoft.com/office/drawing/2014/main" id="{5A59EA31-EA22-9C6D-E5E3-9077B39EE593}"/>
              </a:ext>
            </a:extLst>
          </p:cNvPr>
          <p:cNvGraphicFramePr>
            <a:graphicFrameLocks noChangeAspect="1"/>
          </p:cNvGraphicFramePr>
          <p:nvPr>
            <p:custDataLst>
              <p:tags r:id="rId1"/>
            </p:custDataLst>
            <p:extLst>
              <p:ext uri="{D42A27DB-BD31-4B8C-83A1-F6EECF244321}">
                <p14:modId xmlns:p14="http://schemas.microsoft.com/office/powerpoint/2010/main" val="41468700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40" imgH="240" progId="TCLayout.ActiveDocument.1">
                  <p:embed/>
                </p:oleObj>
              </mc:Choice>
              <mc:Fallback>
                <p:oleObj name="think-cell Slide" r:id="rId4" imgW="240" imgH="240" progId="TCLayout.ActiveDocument.1">
                  <p:embed/>
                  <p:pic>
                    <p:nvPicPr>
                      <p:cNvPr id="4" name="think-cell data - do not delete" hidden="1">
                        <a:extLst>
                          <a:ext uri="{FF2B5EF4-FFF2-40B4-BE49-F238E27FC236}">
                            <a16:creationId xmlns:a16="http://schemas.microsoft.com/office/drawing/2014/main" id="{5A59EA31-EA22-9C6D-E5E3-9077B39EE5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10F0126-F040-7A9A-9220-8031DA5EC818}"/>
              </a:ext>
            </a:extLst>
          </p:cNvPr>
          <p:cNvSpPr>
            <a:spLocks noGrp="1"/>
          </p:cNvSpPr>
          <p:nvPr>
            <p:ph type="title"/>
          </p:nvPr>
        </p:nvSpPr>
        <p:spPr/>
        <p:txBody>
          <a:bodyPr vert="horz"/>
          <a:lstStyle/>
          <a:p>
            <a:r>
              <a:rPr lang="en-US" dirty="0"/>
              <a:t>External influences when starting a turnaround</a:t>
            </a:r>
          </a:p>
        </p:txBody>
      </p:sp>
      <p:sp>
        <p:nvSpPr>
          <p:cNvPr id="6" name="Kicker">
            <a:extLst>
              <a:ext uri="{FF2B5EF4-FFF2-40B4-BE49-F238E27FC236}">
                <a16:creationId xmlns:a16="http://schemas.microsoft.com/office/drawing/2014/main" id="{C8CB74DC-8C53-E17E-1E91-99559BA89FAF}"/>
              </a:ext>
            </a:extLst>
          </p:cNvPr>
          <p:cNvSpPr>
            <a:spLocks noRot="1" noMove="1" noResize="1"/>
          </p:cNvSpPr>
          <p:nvPr>
            <p:custDataLst>
              <p:tags r:id="rId2"/>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In addition to the above challenges, trust is often eroded across all external relationships</a:t>
            </a:r>
          </a:p>
        </p:txBody>
      </p:sp>
      <p:pic>
        <p:nvPicPr>
          <p:cNvPr id="7" name="Graphic 6">
            <a:extLst>
              <a:ext uri="{FF2B5EF4-FFF2-40B4-BE49-F238E27FC236}">
                <a16:creationId xmlns:a16="http://schemas.microsoft.com/office/drawing/2014/main" id="{50834070-9788-87B6-8FE6-CA4B32B29A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48063" y="2133600"/>
            <a:ext cx="447675" cy="447675"/>
          </a:xfrm>
          <a:prstGeom prst="rect">
            <a:avLst/>
          </a:prstGeom>
        </p:spPr>
      </p:pic>
      <p:pic>
        <p:nvPicPr>
          <p:cNvPr id="9" name="Graphic 8">
            <a:extLst>
              <a:ext uri="{FF2B5EF4-FFF2-40B4-BE49-F238E27FC236}">
                <a16:creationId xmlns:a16="http://schemas.microsoft.com/office/drawing/2014/main" id="{39E61933-723C-0556-DC03-8718FBB104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57588" y="3429000"/>
            <a:ext cx="438150" cy="419100"/>
          </a:xfrm>
          <a:prstGeom prst="rect">
            <a:avLst/>
          </a:prstGeom>
        </p:spPr>
      </p:pic>
      <p:pic>
        <p:nvPicPr>
          <p:cNvPr id="11" name="Graphic 10">
            <a:extLst>
              <a:ext uri="{FF2B5EF4-FFF2-40B4-BE49-F238E27FC236}">
                <a16:creationId xmlns:a16="http://schemas.microsoft.com/office/drawing/2014/main" id="{12832C9E-6028-8A2A-9BB8-5D4B771C547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576638" y="4858131"/>
            <a:ext cx="419100" cy="419100"/>
          </a:xfrm>
          <a:prstGeom prst="rect">
            <a:avLst/>
          </a:prstGeom>
        </p:spPr>
      </p:pic>
    </p:spTree>
    <p:extLst>
      <p:ext uri="{BB962C8B-B14F-4D97-AF65-F5344CB8AC3E}">
        <p14:creationId xmlns:p14="http://schemas.microsoft.com/office/powerpoint/2010/main" val="3584821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A59EA31-EA22-9C6D-E5E3-9077B39EE593}"/>
              </a:ext>
            </a:extLst>
          </p:cNvPr>
          <p:cNvGraphicFramePr>
            <a:graphicFrameLocks noChangeAspect="1"/>
          </p:cNvGraphicFramePr>
          <p:nvPr>
            <p:custDataLst>
              <p:tags r:id="rId1"/>
            </p:custDataLst>
            <p:extLst>
              <p:ext uri="{D42A27DB-BD31-4B8C-83A1-F6EECF244321}">
                <p14:modId xmlns:p14="http://schemas.microsoft.com/office/powerpoint/2010/main" val="1757879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40" imgH="240" progId="TCLayout.ActiveDocument.1">
                  <p:embed/>
                </p:oleObj>
              </mc:Choice>
              <mc:Fallback>
                <p:oleObj name="think-cell Slide" r:id="rId4" imgW="240" imgH="240" progId="TCLayout.ActiveDocument.1">
                  <p:embed/>
                  <p:pic>
                    <p:nvPicPr>
                      <p:cNvPr id="4" name="think-cell data - do not delete" hidden="1">
                        <a:extLst>
                          <a:ext uri="{FF2B5EF4-FFF2-40B4-BE49-F238E27FC236}">
                            <a16:creationId xmlns:a16="http://schemas.microsoft.com/office/drawing/2014/main" id="{5A59EA31-EA22-9C6D-E5E3-9077B39EE5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10F0126-F040-7A9A-9220-8031DA5EC818}"/>
              </a:ext>
            </a:extLst>
          </p:cNvPr>
          <p:cNvSpPr>
            <a:spLocks noGrp="1"/>
          </p:cNvSpPr>
          <p:nvPr>
            <p:ph type="title"/>
          </p:nvPr>
        </p:nvSpPr>
        <p:spPr/>
        <p:txBody>
          <a:bodyPr vert="horz"/>
          <a:lstStyle/>
          <a:p>
            <a:r>
              <a:rPr lang="en-US" dirty="0"/>
              <a:t>Internal influences when starting a turnaround</a:t>
            </a:r>
          </a:p>
        </p:txBody>
      </p:sp>
      <p:graphicFrame>
        <p:nvGraphicFramePr>
          <p:cNvPr id="5" name="Table 5">
            <a:extLst>
              <a:ext uri="{FF2B5EF4-FFF2-40B4-BE49-F238E27FC236}">
                <a16:creationId xmlns:a16="http://schemas.microsoft.com/office/drawing/2014/main" id="{6000C177-4E72-969E-8AE0-E62F3EFDD599}"/>
              </a:ext>
            </a:extLst>
          </p:cNvPr>
          <p:cNvGraphicFramePr>
            <a:graphicFrameLocks noGrp="1"/>
          </p:cNvGraphicFramePr>
          <p:nvPr>
            <p:extLst>
              <p:ext uri="{D42A27DB-BD31-4B8C-83A1-F6EECF244321}">
                <p14:modId xmlns:p14="http://schemas.microsoft.com/office/powerpoint/2010/main" val="2720878153"/>
              </p:ext>
            </p:extLst>
          </p:nvPr>
        </p:nvGraphicFramePr>
        <p:xfrm>
          <a:off x="274638" y="1152144"/>
          <a:ext cx="8596312" cy="4334255"/>
        </p:xfrm>
        <a:graphic>
          <a:graphicData uri="http://schemas.openxmlformats.org/drawingml/2006/table">
            <a:tbl>
              <a:tblPr firstRow="1" bandRow="1">
                <a:tableStyleId>{EBB1D203-1372-4C57-B10A-E3B16F0ECCC6}</a:tableStyleId>
              </a:tblPr>
              <a:tblGrid>
                <a:gridCol w="1935162">
                  <a:extLst>
                    <a:ext uri="{9D8B030D-6E8A-4147-A177-3AD203B41FA5}">
                      <a16:colId xmlns:a16="http://schemas.microsoft.com/office/drawing/2014/main" val="1304456837"/>
                    </a:ext>
                  </a:extLst>
                </a:gridCol>
                <a:gridCol w="3330575">
                  <a:extLst>
                    <a:ext uri="{9D8B030D-6E8A-4147-A177-3AD203B41FA5}">
                      <a16:colId xmlns:a16="http://schemas.microsoft.com/office/drawing/2014/main" val="842776681"/>
                    </a:ext>
                  </a:extLst>
                </a:gridCol>
                <a:gridCol w="3330575">
                  <a:extLst>
                    <a:ext uri="{9D8B030D-6E8A-4147-A177-3AD203B41FA5}">
                      <a16:colId xmlns:a16="http://schemas.microsoft.com/office/drawing/2014/main" val="3214056780"/>
                    </a:ext>
                  </a:extLst>
                </a:gridCol>
              </a:tblGrid>
              <a:tr h="382464">
                <a:tc>
                  <a:txBody>
                    <a:bodyPr/>
                    <a:lstStyle/>
                    <a:p>
                      <a:endParaRPr lang="en-US" dirty="0"/>
                    </a:p>
                  </a:txBody>
                  <a:tcPr>
                    <a:noFill/>
                  </a:tcPr>
                </a:tc>
                <a:tc>
                  <a:txBody>
                    <a:bodyPr/>
                    <a:lstStyle/>
                    <a:p>
                      <a:pPr algn="ctr"/>
                      <a:r>
                        <a:rPr lang="en-US" dirty="0"/>
                        <a:t>Climate during normal operations</a:t>
                      </a:r>
                    </a:p>
                  </a:txBody>
                  <a:tcPr anchor="ctr">
                    <a:solidFill>
                      <a:srgbClr val="92D050"/>
                    </a:solidFill>
                  </a:tcPr>
                </a:tc>
                <a:tc>
                  <a:txBody>
                    <a:bodyPr/>
                    <a:lstStyle/>
                    <a:p>
                      <a:pPr algn="ctr"/>
                      <a:r>
                        <a:rPr lang="en-US" dirty="0"/>
                        <a:t>Climate during a turnaround</a:t>
                      </a:r>
                    </a:p>
                  </a:txBody>
                  <a:tcPr anchor="ctr">
                    <a:solidFill>
                      <a:srgbClr val="92D050"/>
                    </a:solidFill>
                  </a:tcPr>
                </a:tc>
                <a:extLst>
                  <a:ext uri="{0D108BD9-81ED-4DB2-BD59-A6C34878D82A}">
                    <a16:rowId xmlns:a16="http://schemas.microsoft.com/office/drawing/2014/main" val="3236046017"/>
                  </a:ext>
                </a:extLst>
              </a:tr>
              <a:tr h="946449">
                <a:tc>
                  <a:txBody>
                    <a:bodyPr/>
                    <a:lstStyle/>
                    <a:p>
                      <a:r>
                        <a:rPr lang="en-US" b="1" dirty="0">
                          <a:solidFill>
                            <a:schemeClr val="bg1"/>
                          </a:solidFill>
                        </a:rPr>
                        <a:t>Board of directors</a:t>
                      </a:r>
                    </a:p>
                  </a:txBody>
                  <a:tcPr>
                    <a:lnB w="12700" cap="flat" cmpd="sng" algn="ctr">
                      <a:solidFill>
                        <a:schemeClr val="bg1"/>
                      </a:solidFill>
                      <a:prstDash val="solid"/>
                      <a:round/>
                      <a:headEnd type="none" w="med" len="med"/>
                      <a:tailEnd type="none" w="med" len="med"/>
                    </a:lnB>
                    <a:solidFill>
                      <a:srgbClr val="8C43A2"/>
                    </a:solidFill>
                  </a:tcPr>
                </a:tc>
                <a:tc>
                  <a:txBody>
                    <a:bodyPr/>
                    <a:lstStyle/>
                    <a:p>
                      <a:pPr lvl="1"/>
                      <a:r>
                        <a:rPr lang="en-US" dirty="0"/>
                        <a:t>Support the CEO and leadership team</a:t>
                      </a:r>
                    </a:p>
                  </a:txBody>
                  <a:tcPr/>
                </a:tc>
                <a:tc rowSpan="2">
                  <a:txBody>
                    <a:bodyPr/>
                    <a:lstStyle/>
                    <a:p>
                      <a:pPr lvl="1"/>
                      <a:r>
                        <a:rPr lang="en-US" dirty="0"/>
                        <a:t>Reduced confidence, or no confidence, in leadership team</a:t>
                      </a:r>
                    </a:p>
                    <a:p>
                      <a:pPr lvl="1"/>
                      <a:r>
                        <a:rPr lang="en-US" dirty="0"/>
                        <a:t>Think that the advisors don’t understand the business</a:t>
                      </a:r>
                    </a:p>
                    <a:p>
                      <a:pPr lvl="1"/>
                      <a:r>
                        <a:rPr lang="en-US" dirty="0"/>
                        <a:t>Often in denial about the source or depth of problems and the need for different direction/action</a:t>
                      </a:r>
                    </a:p>
                    <a:p>
                      <a:pPr lvl="1"/>
                      <a:r>
                        <a:rPr lang="en-US" dirty="0"/>
                        <a:t>Failure to comply with company policies and procedures</a:t>
                      </a:r>
                    </a:p>
                    <a:p>
                      <a:pPr lvl="1"/>
                      <a:r>
                        <a:rPr lang="en-US" dirty="0"/>
                        <a:t>Don’t welcome outside 'help'</a:t>
                      </a:r>
                    </a:p>
                    <a:p>
                      <a:pPr lvl="1"/>
                      <a:r>
                        <a:rPr lang="en-US" dirty="0"/>
                        <a:t>Often scrambling to protect their position</a:t>
                      </a:r>
                    </a:p>
                    <a:p>
                      <a:pPr lvl="1"/>
                      <a:r>
                        <a:rPr lang="en-US" dirty="0"/>
                        <a:t>Lack interest if planning to leave</a:t>
                      </a:r>
                    </a:p>
                  </a:txBody>
                  <a:tcPr/>
                </a:tc>
                <a:extLst>
                  <a:ext uri="{0D108BD9-81ED-4DB2-BD59-A6C34878D82A}">
                    <a16:rowId xmlns:a16="http://schemas.microsoft.com/office/drawing/2014/main" val="3610532362"/>
                  </a:ext>
                </a:extLst>
              </a:tr>
              <a:tr h="2092118">
                <a:tc>
                  <a:txBody>
                    <a:bodyPr/>
                    <a:lstStyle/>
                    <a:p>
                      <a:r>
                        <a:rPr lang="en-US" b="1" dirty="0">
                          <a:solidFill>
                            <a:schemeClr val="bg1"/>
                          </a:solidFill>
                        </a:rPr>
                        <a:t>Management/leadership</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lvl="1"/>
                      <a:r>
                        <a:rPr lang="en-US" dirty="0"/>
                        <a:t>Confident in their leadership</a:t>
                      </a:r>
                    </a:p>
                    <a:p>
                      <a:pPr lvl="1"/>
                      <a:r>
                        <a:rPr lang="en-US" dirty="0"/>
                        <a:t>Generally, have a clear path to success</a:t>
                      </a:r>
                    </a:p>
                    <a:p>
                      <a:pPr lvl="1"/>
                      <a:r>
                        <a:rPr lang="en-US" dirty="0"/>
                        <a:t>Answer to internal leaders</a:t>
                      </a:r>
                    </a:p>
                  </a:txBody>
                  <a:tcPr/>
                </a:tc>
                <a:tc vMerge="1">
                  <a:txBody>
                    <a:bodyPr/>
                    <a:lstStyle/>
                    <a:p>
                      <a:pPr lvl="1"/>
                      <a:endParaRPr lang="en-US" dirty="0"/>
                    </a:p>
                  </a:txBody>
                  <a:tcPr/>
                </a:tc>
                <a:extLst>
                  <a:ext uri="{0D108BD9-81ED-4DB2-BD59-A6C34878D82A}">
                    <a16:rowId xmlns:a16="http://schemas.microsoft.com/office/drawing/2014/main" val="3645120951"/>
                  </a:ext>
                </a:extLst>
              </a:tr>
              <a:tr h="913224">
                <a:tc>
                  <a:txBody>
                    <a:bodyPr/>
                    <a:lstStyle/>
                    <a:p>
                      <a:r>
                        <a:rPr lang="en-US" b="1" dirty="0">
                          <a:solidFill>
                            <a:schemeClr val="bg1"/>
                          </a:solidFill>
                        </a:rPr>
                        <a:t>Employees</a:t>
                      </a:r>
                    </a:p>
                  </a:txBody>
                  <a:tcPr>
                    <a:lnT w="12700" cap="flat" cmpd="sng" algn="ctr">
                      <a:solidFill>
                        <a:schemeClr val="bg1"/>
                      </a:solidFill>
                      <a:prstDash val="solid"/>
                      <a:round/>
                      <a:headEnd type="none" w="med" len="med"/>
                      <a:tailEnd type="none" w="med" len="med"/>
                    </a:lnT>
                    <a:solidFill>
                      <a:srgbClr val="8C43A2"/>
                    </a:solidFill>
                  </a:tcPr>
                </a:tc>
                <a:tc>
                  <a:txBody>
                    <a:bodyPr/>
                    <a:lstStyle/>
                    <a:p>
                      <a:pPr lvl="1"/>
                      <a:r>
                        <a:rPr lang="en-US" dirty="0"/>
                        <a:t>Confident in their leadership</a:t>
                      </a:r>
                    </a:p>
                    <a:p>
                      <a:pPr lvl="1"/>
                      <a:r>
                        <a:rPr lang="en-US" dirty="0"/>
                        <a:t>Generally, have a clear path to stability </a:t>
                      </a:r>
                      <a:br>
                        <a:rPr lang="en-US" dirty="0"/>
                      </a:br>
                      <a:r>
                        <a:rPr lang="en-US" dirty="0"/>
                        <a:t>and success</a:t>
                      </a:r>
                    </a:p>
                  </a:txBody>
                  <a:tcPr/>
                </a:tc>
                <a:tc>
                  <a:txBody>
                    <a:bodyPr/>
                    <a:lstStyle/>
                    <a:p>
                      <a:pPr lvl="1"/>
                      <a:r>
                        <a:rPr lang="en-US" dirty="0"/>
                        <a:t>Concerned about their future</a:t>
                      </a:r>
                    </a:p>
                    <a:p>
                      <a:pPr lvl="1"/>
                      <a:r>
                        <a:rPr lang="en-US" dirty="0"/>
                        <a:t>Starved for leadership and communication</a:t>
                      </a:r>
                    </a:p>
                  </a:txBody>
                  <a:tcPr/>
                </a:tc>
                <a:extLst>
                  <a:ext uri="{0D108BD9-81ED-4DB2-BD59-A6C34878D82A}">
                    <a16:rowId xmlns:a16="http://schemas.microsoft.com/office/drawing/2014/main" val="3530973312"/>
                  </a:ext>
                </a:extLst>
              </a:tr>
            </a:tbl>
          </a:graphicData>
        </a:graphic>
      </p:graphicFrame>
      <p:sp>
        <p:nvSpPr>
          <p:cNvPr id="6" name="Kicker">
            <a:extLst>
              <a:ext uri="{FF2B5EF4-FFF2-40B4-BE49-F238E27FC236}">
                <a16:creationId xmlns:a16="http://schemas.microsoft.com/office/drawing/2014/main" id="{C8CB74DC-8C53-E17E-1E91-99559BA89FAF}"/>
              </a:ext>
            </a:extLst>
          </p:cNvPr>
          <p:cNvSpPr>
            <a:spLocks noRot="1" noMove="1" noResize="1"/>
          </p:cNvSpPr>
          <p:nvPr>
            <p:custDataLst>
              <p:tags r:id="rId2"/>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Internal challenges above are often accompanied by an erosion of trust within the company</a:t>
            </a:r>
          </a:p>
        </p:txBody>
      </p:sp>
      <p:pic>
        <p:nvPicPr>
          <p:cNvPr id="7" name="Graphic 6">
            <a:extLst>
              <a:ext uri="{FF2B5EF4-FFF2-40B4-BE49-F238E27FC236}">
                <a16:creationId xmlns:a16="http://schemas.microsoft.com/office/drawing/2014/main" id="{095A842D-A0A7-0F9E-4607-5B97E142CAE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600200" y="1981200"/>
            <a:ext cx="485775" cy="400050"/>
          </a:xfrm>
          <a:prstGeom prst="rect">
            <a:avLst/>
          </a:prstGeom>
        </p:spPr>
      </p:pic>
      <p:pic>
        <p:nvPicPr>
          <p:cNvPr id="9" name="Graphic 8">
            <a:extLst>
              <a:ext uri="{FF2B5EF4-FFF2-40B4-BE49-F238E27FC236}">
                <a16:creationId xmlns:a16="http://schemas.microsoft.com/office/drawing/2014/main" id="{8702D74D-608B-12B0-21CB-E7E92C5CE82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6875" y="4972037"/>
            <a:ext cx="419100" cy="419100"/>
          </a:xfrm>
          <a:prstGeom prst="rect">
            <a:avLst/>
          </a:prstGeom>
        </p:spPr>
      </p:pic>
      <p:pic>
        <p:nvPicPr>
          <p:cNvPr id="11" name="Graphic 10">
            <a:extLst>
              <a:ext uri="{FF2B5EF4-FFF2-40B4-BE49-F238E27FC236}">
                <a16:creationId xmlns:a16="http://schemas.microsoft.com/office/drawing/2014/main" id="{DFC8DBD3-A1AB-0E14-7982-C020E73DACA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676400" y="3971926"/>
            <a:ext cx="409575" cy="504825"/>
          </a:xfrm>
          <a:prstGeom prst="rect">
            <a:avLst/>
          </a:prstGeom>
        </p:spPr>
      </p:pic>
    </p:spTree>
    <p:extLst>
      <p:ext uri="{BB962C8B-B14F-4D97-AF65-F5344CB8AC3E}">
        <p14:creationId xmlns:p14="http://schemas.microsoft.com/office/powerpoint/2010/main" val="3702615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EDB7EB50-047A-5530-4133-6E594E931A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13" name="think-cell data - do not delete" hidden="1">
                        <a:extLst>
                          <a:ext uri="{FF2B5EF4-FFF2-40B4-BE49-F238E27FC236}">
                            <a16:creationId xmlns:a16="http://schemas.microsoft.com/office/drawing/2014/main" id="{EDB7EB50-047A-5530-4133-6E594E931AE2}"/>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952D52E-0731-A6BC-7475-43577F088685}"/>
              </a:ext>
            </a:extLst>
          </p:cNvPr>
          <p:cNvSpPr>
            <a:spLocks noGrp="1"/>
          </p:cNvSpPr>
          <p:nvPr>
            <p:ph type="title"/>
          </p:nvPr>
        </p:nvSpPr>
        <p:spPr/>
        <p:txBody>
          <a:bodyPr vert="horz"/>
          <a:lstStyle/>
          <a:p>
            <a:r>
              <a:rPr lang="en-US" dirty="0"/>
              <a:t>Impact of external and internal influences to advisors during</a:t>
            </a:r>
            <a:br>
              <a:rPr lang="en-US" dirty="0"/>
            </a:br>
            <a:r>
              <a:rPr lang="en-US" dirty="0"/>
              <a:t>a turnaround</a:t>
            </a:r>
          </a:p>
        </p:txBody>
      </p:sp>
      <p:sp>
        <p:nvSpPr>
          <p:cNvPr id="3" name="Kicker">
            <a:extLst>
              <a:ext uri="{FF2B5EF4-FFF2-40B4-BE49-F238E27FC236}">
                <a16:creationId xmlns:a16="http://schemas.microsoft.com/office/drawing/2014/main" id="{8376BAC5-B115-CE32-4EEC-73221A467D9F}"/>
              </a:ext>
            </a:extLst>
          </p:cNvPr>
          <p:cNvSpPr>
            <a:spLocks noRot="1" noMove="1" noResize="1"/>
          </p:cNvSpPr>
          <p:nvPr>
            <p:custDataLst>
              <p:tags r:id="rId2"/>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Awareness of ethics issues: anticipate, recognize, manage effectively, prevent</a:t>
            </a:r>
          </a:p>
        </p:txBody>
      </p:sp>
      <p:sp>
        <p:nvSpPr>
          <p:cNvPr id="5" name="Rectangle 4">
            <a:extLst>
              <a:ext uri="{FF2B5EF4-FFF2-40B4-BE49-F238E27FC236}">
                <a16:creationId xmlns:a16="http://schemas.microsoft.com/office/drawing/2014/main" id="{AB2DBBFA-3863-40AF-A978-73EAC380D088}"/>
              </a:ext>
            </a:extLst>
          </p:cNvPr>
          <p:cNvSpPr/>
          <p:nvPr/>
        </p:nvSpPr>
        <p:spPr bwMode="gray">
          <a:xfrm>
            <a:off x="274638" y="2188066"/>
            <a:ext cx="8593137" cy="533400"/>
          </a:xfrm>
          <a:prstGeom prst="rect">
            <a:avLst/>
          </a:prstGeom>
          <a:solidFill>
            <a:srgbClr val="8C43A2"/>
          </a:solidFill>
        </p:spPr>
        <p:txBody>
          <a:bodyPr vert="horz" wrap="square" lIns="73152" tIns="73152" rIns="73152" bIns="73152" rtlCol="0" anchor="ctr" anchorCtr="0">
            <a:noAutofit/>
          </a:bodyPr>
          <a:lstStyle/>
          <a:p>
            <a:r>
              <a:rPr lang="en-US" sz="1200" b="1" dirty="0">
                <a:solidFill>
                  <a:schemeClr val="bg1"/>
                </a:solidFill>
              </a:rPr>
              <a:t>Impact to the advisors</a:t>
            </a:r>
          </a:p>
        </p:txBody>
      </p:sp>
      <p:sp>
        <p:nvSpPr>
          <p:cNvPr id="6" name="TextBox 5">
            <a:extLst>
              <a:ext uri="{FF2B5EF4-FFF2-40B4-BE49-F238E27FC236}">
                <a16:creationId xmlns:a16="http://schemas.microsoft.com/office/drawing/2014/main" id="{E8C59795-22B3-ECB0-9361-B240DCD75F35}"/>
              </a:ext>
            </a:extLst>
          </p:cNvPr>
          <p:cNvSpPr txBox="1"/>
          <p:nvPr/>
        </p:nvSpPr>
        <p:spPr>
          <a:xfrm>
            <a:off x="276225" y="2721466"/>
            <a:ext cx="8585200" cy="2784993"/>
          </a:xfrm>
          <a:prstGeom prst="rect">
            <a:avLst/>
          </a:prstGeom>
          <a:ln>
            <a:solidFill>
              <a:schemeClr val="accent5"/>
            </a:solidFill>
          </a:ln>
        </p:spPr>
        <p:txBody>
          <a:bodyPr vert="horz" wrap="square" lIns="91440" tIns="91440" rIns="91440" bIns="91440" rtlCol="0">
            <a:spAutoFit/>
          </a:bodyPr>
          <a:lstStyle/>
          <a:p>
            <a:pPr lvl="1"/>
            <a:r>
              <a:rPr lang="en-US" sz="1200" dirty="0"/>
              <a:t>Lots of pressure and little time      the advisors need to establish credibility quickly and move the turnaround process forward</a:t>
            </a:r>
          </a:p>
          <a:p>
            <a:pPr lvl="1"/>
            <a:r>
              <a:rPr lang="en-US" sz="1200" dirty="0"/>
              <a:t>The advisory team needs to affirm – or establish – a culture of integrity within an environment where trust and confidence have often been eroded or are non-existent</a:t>
            </a:r>
          </a:p>
          <a:p>
            <a:pPr lvl="1"/>
            <a:r>
              <a:rPr lang="en-US" sz="1200" dirty="0"/>
              <a:t>The advisory team needs to operate in a difficult environment and do whatever is reasonably required in an ethical, professional and cost-effective manner to help the client meet their objectives</a:t>
            </a:r>
          </a:p>
          <a:p>
            <a:pPr lvl="1"/>
            <a:r>
              <a:rPr lang="en-US" sz="1200" dirty="0"/>
              <a:t>Throughout the case, the advisors need to assess facts and situations quickly and make decisions based on best available information</a:t>
            </a:r>
          </a:p>
          <a:p>
            <a:pPr lvl="1"/>
            <a:r>
              <a:rPr lang="en-US" sz="1200" dirty="0"/>
              <a:t>Need to prevent and/or resolve potential ethics issues – real and perceived – to establish a climate of trust with internal and external stakeholders</a:t>
            </a:r>
          </a:p>
          <a:p>
            <a:pPr lvl="1"/>
            <a:r>
              <a:rPr lang="en-US" sz="1200" dirty="0"/>
              <a:t>Understanding the limits imposed on professional advisors by professional ethics rules.</a:t>
            </a:r>
          </a:p>
        </p:txBody>
      </p:sp>
      <p:cxnSp>
        <p:nvCxnSpPr>
          <p:cNvPr id="8" name="Straight Arrow Connector 7">
            <a:extLst>
              <a:ext uri="{FF2B5EF4-FFF2-40B4-BE49-F238E27FC236}">
                <a16:creationId xmlns:a16="http://schemas.microsoft.com/office/drawing/2014/main" id="{19FA1D59-4BC6-20A4-F78D-3E853D1B8473}"/>
              </a:ext>
            </a:extLst>
          </p:cNvPr>
          <p:cNvCxnSpPr>
            <a:cxnSpLocks/>
          </p:cNvCxnSpPr>
          <p:nvPr/>
        </p:nvCxnSpPr>
        <p:spPr bwMode="gray">
          <a:xfrm>
            <a:off x="2946506" y="2897505"/>
            <a:ext cx="230294" cy="0"/>
          </a:xfrm>
          <a:prstGeom prst="straightConnector1">
            <a:avLst/>
          </a:prstGeom>
          <a:noFill/>
          <a:ln w="9525" cap="flat" cmpd="sng" algn="ctr">
            <a:solidFill>
              <a:schemeClr val="bg2"/>
            </a:solidFill>
            <a:prstDash val="solid"/>
            <a:round/>
            <a:headEnd type="none" w="med" len="med"/>
            <a:tailEnd type="triangle"/>
          </a:ln>
          <a:effectLst/>
        </p:spPr>
      </p:cxnSp>
      <p:sp>
        <p:nvSpPr>
          <p:cNvPr id="10" name="TextBox 9">
            <a:extLst>
              <a:ext uri="{FF2B5EF4-FFF2-40B4-BE49-F238E27FC236}">
                <a16:creationId xmlns:a16="http://schemas.microsoft.com/office/drawing/2014/main" id="{3714CB2C-E85B-2806-A0BA-C80D9EFBCBE8}"/>
              </a:ext>
            </a:extLst>
          </p:cNvPr>
          <p:cNvSpPr txBox="1"/>
          <p:nvPr/>
        </p:nvSpPr>
        <p:spPr>
          <a:xfrm>
            <a:off x="276225" y="1152144"/>
            <a:ext cx="8585200" cy="214995"/>
          </a:xfrm>
          <a:prstGeom prst="rect">
            <a:avLst/>
          </a:prstGeom>
        </p:spPr>
        <p:txBody>
          <a:bodyPr vert="horz" wrap="square" lIns="0" tIns="0" rIns="0" bIns="0" rtlCol="0">
            <a:spAutoFit/>
          </a:bodyPr>
          <a:lstStyle/>
          <a:p>
            <a:pPr algn="ctr"/>
            <a:r>
              <a:rPr lang="en-US" sz="1400" b="1" dirty="0"/>
              <a:t>Business is NOT ‘normal’ during turnarounds and restructurings</a:t>
            </a:r>
          </a:p>
        </p:txBody>
      </p:sp>
      <p:sp>
        <p:nvSpPr>
          <p:cNvPr id="11" name="Isosceles Triangle 10">
            <a:extLst>
              <a:ext uri="{FF2B5EF4-FFF2-40B4-BE49-F238E27FC236}">
                <a16:creationId xmlns:a16="http://schemas.microsoft.com/office/drawing/2014/main" id="{DA98A232-D037-2403-2435-398896674E0B}"/>
              </a:ext>
            </a:extLst>
          </p:cNvPr>
          <p:cNvSpPr/>
          <p:nvPr/>
        </p:nvSpPr>
        <p:spPr bwMode="gray">
          <a:xfrm rot="10800000">
            <a:off x="2209800" y="1508125"/>
            <a:ext cx="5257800" cy="533400"/>
          </a:xfrm>
          <a:prstGeom prst="triangle">
            <a:avLst/>
          </a:prstGeom>
          <a:solidFill>
            <a:schemeClr val="accent6"/>
          </a:solidFill>
        </p:spPr>
        <p:txBody>
          <a:bodyPr vert="horz" wrap="square" lIns="45720" tIns="45720" rIns="45720" bIns="45720" rtlCol="0" anchor="ctr" anchorCtr="0">
            <a:noAutofit/>
          </a:bodyPr>
          <a:lstStyle/>
          <a:p>
            <a:pPr algn="ctr"/>
            <a:endParaRPr lang="en-US" sz="1200" dirty="0">
              <a:solidFill>
                <a:schemeClr val="bg1"/>
              </a:solidFill>
            </a:endParaRPr>
          </a:p>
        </p:txBody>
      </p:sp>
    </p:spTree>
    <p:extLst>
      <p:ext uri="{BB962C8B-B14F-4D97-AF65-F5344CB8AC3E}">
        <p14:creationId xmlns:p14="http://schemas.microsoft.com/office/powerpoint/2010/main" val="903245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EA9D6D-7DBF-115B-DE63-5B6765861E0C}"/>
              </a:ext>
            </a:extLst>
          </p:cNvPr>
          <p:cNvGraphicFramePr>
            <a:graphicFrameLocks noChangeAspect="1"/>
          </p:cNvGraphicFramePr>
          <p:nvPr>
            <p:custDataLst>
              <p:tags r:id="rId1"/>
            </p:custDataLst>
            <p:extLst>
              <p:ext uri="{D42A27DB-BD31-4B8C-83A1-F6EECF244321}">
                <p14:modId xmlns:p14="http://schemas.microsoft.com/office/powerpoint/2010/main" val="1325262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4" name="think-cell data - do not delete" hidden="1">
                        <a:extLst>
                          <a:ext uri="{FF2B5EF4-FFF2-40B4-BE49-F238E27FC236}">
                            <a16:creationId xmlns:a16="http://schemas.microsoft.com/office/drawing/2014/main" id="{65EA9D6D-7DBF-115B-DE63-5B6765861E0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BE2B3E7-D158-085E-E020-BDE7B0FACD5B}"/>
              </a:ext>
            </a:extLst>
          </p:cNvPr>
          <p:cNvSpPr>
            <a:spLocks noGrp="1"/>
          </p:cNvSpPr>
          <p:nvPr>
            <p:ph type="title"/>
          </p:nvPr>
        </p:nvSpPr>
        <p:spPr/>
        <p:txBody>
          <a:bodyPr vert="horz"/>
          <a:lstStyle/>
          <a:p>
            <a:r>
              <a:rPr lang="en-US" dirty="0"/>
              <a:t>Explicit ethical issues: Company processes and behaviors: accuracy and completeness of financial reporting</a:t>
            </a:r>
          </a:p>
        </p:txBody>
      </p:sp>
      <p:graphicFrame>
        <p:nvGraphicFramePr>
          <p:cNvPr id="14" name="Table 14">
            <a:extLst>
              <a:ext uri="{FF2B5EF4-FFF2-40B4-BE49-F238E27FC236}">
                <a16:creationId xmlns:a16="http://schemas.microsoft.com/office/drawing/2014/main" id="{B877EE48-2115-7CBF-3E22-6786ABB6C8A4}"/>
              </a:ext>
            </a:extLst>
          </p:cNvPr>
          <p:cNvGraphicFramePr>
            <a:graphicFrameLocks noGrp="1"/>
          </p:cNvGraphicFramePr>
          <p:nvPr>
            <p:extLst>
              <p:ext uri="{D42A27DB-BD31-4B8C-83A1-F6EECF244321}">
                <p14:modId xmlns:p14="http://schemas.microsoft.com/office/powerpoint/2010/main" val="1408265727"/>
              </p:ext>
            </p:extLst>
          </p:nvPr>
        </p:nvGraphicFramePr>
        <p:xfrm>
          <a:off x="2286000" y="1152142"/>
          <a:ext cx="6584783" cy="5179838"/>
        </p:xfrm>
        <a:graphic>
          <a:graphicData uri="http://schemas.openxmlformats.org/drawingml/2006/table">
            <a:tbl>
              <a:tblPr firstRow="1" bandRow="1">
                <a:tableStyleId>{EBB1D203-1372-4C57-B10A-E3B16F0ECCC6}</a:tableStyleId>
              </a:tblPr>
              <a:tblGrid>
                <a:gridCol w="4196898">
                  <a:extLst>
                    <a:ext uri="{9D8B030D-6E8A-4147-A177-3AD203B41FA5}">
                      <a16:colId xmlns:a16="http://schemas.microsoft.com/office/drawing/2014/main" val="4027386620"/>
                    </a:ext>
                  </a:extLst>
                </a:gridCol>
                <a:gridCol w="208280">
                  <a:extLst>
                    <a:ext uri="{9D8B030D-6E8A-4147-A177-3AD203B41FA5}">
                      <a16:colId xmlns:a16="http://schemas.microsoft.com/office/drawing/2014/main" val="2125685291"/>
                    </a:ext>
                  </a:extLst>
                </a:gridCol>
                <a:gridCol w="2179605">
                  <a:extLst>
                    <a:ext uri="{9D8B030D-6E8A-4147-A177-3AD203B41FA5}">
                      <a16:colId xmlns:a16="http://schemas.microsoft.com/office/drawing/2014/main" val="3800817799"/>
                    </a:ext>
                  </a:extLst>
                </a:gridCol>
              </a:tblGrid>
              <a:tr h="250933">
                <a:tc gridSpan="3">
                  <a:txBody>
                    <a:bodyPr/>
                    <a:lstStyle/>
                    <a:p>
                      <a:r>
                        <a:rPr lang="en-US" dirty="0"/>
                        <a:t>Potential ethics issues</a:t>
                      </a:r>
                    </a:p>
                  </a:txBody>
                  <a:tcPr>
                    <a:solidFill>
                      <a:srgbClr val="00A2EE"/>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95010186"/>
                  </a:ext>
                </a:extLst>
              </a:tr>
              <a:tr h="674932">
                <a:tc gridSpan="3">
                  <a:txBody>
                    <a:bodyPr/>
                    <a:lstStyle/>
                    <a:p>
                      <a:pPr marL="171450" indent="-171450">
                        <a:buFont typeface="Arial" panose="020B0604020202020204" pitchFamily="34" charset="0"/>
                        <a:buChar char="•"/>
                      </a:pPr>
                      <a:r>
                        <a:rPr lang="en-US" dirty="0"/>
                        <a:t>Financials and/or company reports intentionally contain inaccurate or incomplete information</a:t>
                      </a:r>
                    </a:p>
                    <a:p>
                      <a:pPr marL="171450" indent="-171450">
                        <a:buFont typeface="Arial" panose="020B0604020202020204" pitchFamily="34" charset="0"/>
                        <a:buChar char="•"/>
                      </a:pPr>
                      <a:r>
                        <a:rPr lang="en-US" dirty="0"/>
                        <a:t>Errors in reporting may not have been intentional historically, but once issues have been identified there is no systematic effort to resolve the problems and publish restated financials</a:t>
                      </a:r>
                    </a:p>
                  </a:txBody>
                  <a:tcPr>
                    <a:lnB w="9525" cmpd="sng">
                      <a:noFill/>
                      <a:prstDash val="dot"/>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22577643"/>
                  </a:ext>
                </a:extLst>
              </a:tr>
              <a:tr h="250933">
                <a:tc>
                  <a:txBody>
                    <a:bodyPr/>
                    <a:lstStyle/>
                    <a:p>
                      <a:r>
                        <a:rPr lang="en-US" b="1" dirty="0">
                          <a:solidFill>
                            <a:schemeClr val="bg1"/>
                          </a:solidFill>
                        </a:rPr>
                        <a:t>Red flags</a:t>
                      </a:r>
                    </a:p>
                  </a:txBody>
                  <a:tcPr>
                    <a:lnL w="0" cmpd="sng">
                      <a:noFill/>
                    </a:lnL>
                    <a:lnR w="19050" cmpd="sng">
                      <a:noFill/>
                    </a:lnR>
                    <a:lnT w="9525" cmpd="sng">
                      <a:noFill/>
                      <a:prstDash val="dot"/>
                    </a:lnT>
                    <a:lnB w="9525" cmpd="sng">
                      <a:noFill/>
                      <a:prstDash val="dot"/>
                    </a:lnB>
                    <a:lnTlToBr w="12700" cmpd="sng">
                      <a:noFill/>
                      <a:prstDash val="solid"/>
                    </a:lnTlToBr>
                    <a:lnBlToTr w="12700" cmpd="sng">
                      <a:noFill/>
                      <a:prstDash val="solid"/>
                    </a:lnBlToTr>
                    <a:solidFill>
                      <a:srgbClr val="FF8200"/>
                    </a:solidFill>
                  </a:tcPr>
                </a:tc>
                <a:tc>
                  <a:txBody>
                    <a:bodyPr/>
                    <a:lstStyle/>
                    <a:p>
                      <a:endParaRPr lang="en-US" b="1" dirty="0">
                        <a:solidFill>
                          <a:schemeClr val="bg1"/>
                        </a:solidFill>
                      </a:endParaRPr>
                    </a:p>
                  </a:txBody>
                  <a:tcPr>
                    <a:lnL w="19050" cmpd="sng">
                      <a:noFill/>
                    </a:lnL>
                    <a:lnR w="19050" cmpd="sng">
                      <a:noFill/>
                    </a:lnR>
                    <a:lnT w="9525" cmpd="sng">
                      <a:noFill/>
                      <a:prstDash val="dot"/>
                    </a:lnT>
                    <a:lnB w="9525" cmpd="sng">
                      <a:noFill/>
                      <a:prstDash val="dot"/>
                    </a:lnB>
                    <a:lnTlToBr w="12700" cmpd="sng">
                      <a:noFill/>
                      <a:prstDash val="solid"/>
                    </a:lnTlToBr>
                    <a:lnBlToTr w="12700" cmpd="sng">
                      <a:noFill/>
                      <a:prstDash val="solid"/>
                    </a:lnBlToTr>
                    <a:noFill/>
                  </a:tcPr>
                </a:tc>
                <a:tc>
                  <a:txBody>
                    <a:bodyPr/>
                    <a:lstStyle/>
                    <a:p>
                      <a:r>
                        <a:rPr lang="en-US" b="1" dirty="0">
                          <a:solidFill>
                            <a:schemeClr val="bg1"/>
                          </a:solidFill>
                        </a:rPr>
                        <a:t>Next steps</a:t>
                      </a:r>
                    </a:p>
                  </a:txBody>
                  <a:tcPr>
                    <a:lnL w="19050" cmpd="sng">
                      <a:noFill/>
                    </a:lnL>
                    <a:lnR w="0" cmpd="sng">
                      <a:noFill/>
                    </a:lnR>
                    <a:lnT w="9525" cmpd="sng">
                      <a:noFill/>
                      <a:prstDash val="dot"/>
                    </a:lnT>
                    <a:lnB w="9525" cmpd="sng">
                      <a:noFill/>
                      <a:prstDash val="dot"/>
                    </a:lnB>
                    <a:lnTlToBr w="12700" cmpd="sng">
                      <a:noFill/>
                      <a:prstDash val="solid"/>
                    </a:lnTlToBr>
                    <a:lnBlToTr w="12700" cmpd="sng">
                      <a:noFill/>
                      <a:prstDash val="solid"/>
                    </a:lnBlToTr>
                    <a:solidFill>
                      <a:srgbClr val="92D23C"/>
                    </a:solidFill>
                  </a:tcPr>
                </a:tc>
                <a:extLst>
                  <a:ext uri="{0D108BD9-81ED-4DB2-BD59-A6C34878D82A}">
                    <a16:rowId xmlns:a16="http://schemas.microsoft.com/office/drawing/2014/main" val="3537602862"/>
                  </a:ext>
                </a:extLst>
              </a:tr>
              <a:tr h="3767060">
                <a:tc>
                  <a:txBody>
                    <a:bodyPr/>
                    <a:lstStyle/>
                    <a:p>
                      <a:pPr marL="171450" indent="-171450">
                        <a:lnSpc>
                          <a:spcPct val="100000"/>
                        </a:lnSpc>
                        <a:spcAft>
                          <a:spcPts val="400"/>
                        </a:spcAft>
                        <a:buFont typeface="Arial" panose="020B0604020202020204" pitchFamily="34" charset="0"/>
                        <a:buChar char="•"/>
                      </a:pPr>
                      <a:r>
                        <a:rPr lang="en-US" dirty="0"/>
                        <a:t>Revenue is recorded too soon or is of questionable quality</a:t>
                      </a:r>
                    </a:p>
                    <a:p>
                      <a:pPr marL="171450" indent="-171450">
                        <a:lnSpc>
                          <a:spcPct val="100000"/>
                        </a:lnSpc>
                        <a:spcAft>
                          <a:spcPts val="400"/>
                        </a:spcAft>
                        <a:buFont typeface="Arial" panose="020B0604020202020204" pitchFamily="34" charset="0"/>
                        <a:buChar char="•"/>
                      </a:pPr>
                      <a:r>
                        <a:rPr lang="en-US" dirty="0"/>
                        <a:t>Income is boosted with one-time gains</a:t>
                      </a:r>
                    </a:p>
                    <a:p>
                      <a:pPr marL="171450" indent="-171450">
                        <a:lnSpc>
                          <a:spcPct val="100000"/>
                        </a:lnSpc>
                        <a:spcAft>
                          <a:spcPts val="400"/>
                        </a:spcAft>
                        <a:buFont typeface="Arial" panose="020B0604020202020204" pitchFamily="34" charset="0"/>
                        <a:buChar char="•"/>
                      </a:pPr>
                      <a:r>
                        <a:rPr lang="en-US" dirty="0"/>
                        <a:t>Expenses and related liabilities not recorded when future obligations remain</a:t>
                      </a:r>
                    </a:p>
                    <a:p>
                      <a:pPr marL="171450" indent="-171450">
                        <a:lnSpc>
                          <a:spcPct val="100000"/>
                        </a:lnSpc>
                        <a:spcAft>
                          <a:spcPts val="400"/>
                        </a:spcAft>
                        <a:buFont typeface="Arial" panose="020B0604020202020204" pitchFamily="34" charset="0"/>
                        <a:buChar char="•"/>
                      </a:pPr>
                      <a:r>
                        <a:rPr lang="en-US" dirty="0"/>
                        <a:t>Future expenses are shifted to the current period as a special charge</a:t>
                      </a:r>
                    </a:p>
                    <a:p>
                      <a:pPr marL="171450" indent="-171450">
                        <a:lnSpc>
                          <a:spcPct val="100000"/>
                        </a:lnSpc>
                        <a:spcAft>
                          <a:spcPts val="400"/>
                        </a:spcAft>
                        <a:buFont typeface="Arial" panose="020B0604020202020204" pitchFamily="34" charset="0"/>
                        <a:buChar char="•"/>
                      </a:pPr>
                      <a:r>
                        <a:rPr lang="en-US" dirty="0"/>
                        <a:t>Special charges are taken in virtually every period</a:t>
                      </a:r>
                    </a:p>
                    <a:p>
                      <a:pPr marL="171450" indent="-171450">
                        <a:lnSpc>
                          <a:spcPct val="100000"/>
                        </a:lnSpc>
                        <a:spcAft>
                          <a:spcPts val="400"/>
                        </a:spcAft>
                        <a:buFont typeface="Arial" panose="020B0604020202020204" pitchFamily="34" charset="0"/>
                        <a:buChar char="•"/>
                      </a:pPr>
                      <a:r>
                        <a:rPr lang="en-US" dirty="0"/>
                        <a:t>Frequent restatements of financial performance</a:t>
                      </a:r>
                    </a:p>
                    <a:p>
                      <a:pPr marL="171450" indent="-171450">
                        <a:lnSpc>
                          <a:spcPct val="100000"/>
                        </a:lnSpc>
                        <a:spcAft>
                          <a:spcPts val="400"/>
                        </a:spcAft>
                        <a:buFont typeface="Arial" panose="020B0604020202020204" pitchFamily="34" charset="0"/>
                        <a:buChar char="•"/>
                      </a:pPr>
                      <a:r>
                        <a:rPr lang="en-US" dirty="0"/>
                        <a:t>Significant shift in one or more areas of performance versus prior periods</a:t>
                      </a:r>
                    </a:p>
                    <a:p>
                      <a:pPr marL="171450" indent="-171450">
                        <a:lnSpc>
                          <a:spcPct val="100000"/>
                        </a:lnSpc>
                        <a:spcAft>
                          <a:spcPts val="400"/>
                        </a:spcAft>
                        <a:buFont typeface="Arial" panose="020B0604020202020204" pitchFamily="34" charset="0"/>
                        <a:buChar char="•"/>
                      </a:pPr>
                      <a:r>
                        <a:rPr lang="en-US" dirty="0"/>
                        <a:t>Auditor reports have not issued for prior periods remain ‘unqualified’</a:t>
                      </a:r>
                    </a:p>
                    <a:p>
                      <a:pPr marL="171450" indent="-171450">
                        <a:lnSpc>
                          <a:spcPct val="100000"/>
                        </a:lnSpc>
                        <a:spcAft>
                          <a:spcPts val="400"/>
                        </a:spcAft>
                        <a:buFont typeface="Arial" panose="020B0604020202020204" pitchFamily="34" charset="0"/>
                        <a:buChar char="•"/>
                      </a:pPr>
                      <a:r>
                        <a:rPr lang="en-US" dirty="0"/>
                        <a:t>Lack of auditor independence – long relationships, wide range of services</a:t>
                      </a:r>
                    </a:p>
                    <a:p>
                      <a:pPr marL="171450" indent="-171450">
                        <a:lnSpc>
                          <a:spcPct val="100000"/>
                        </a:lnSpc>
                        <a:spcAft>
                          <a:spcPts val="400"/>
                        </a:spcAft>
                        <a:buFont typeface="Arial" panose="020B0604020202020204" pitchFamily="34" charset="0"/>
                        <a:buChar char="•"/>
                      </a:pPr>
                      <a:r>
                        <a:rPr lang="en-US" dirty="0"/>
                        <a:t>Company does not provide all of the information requested to the advisory team – or provides incomplete or late information</a:t>
                      </a:r>
                    </a:p>
                    <a:p>
                      <a:pPr marL="171450" indent="-171450">
                        <a:lnSpc>
                          <a:spcPct val="100000"/>
                        </a:lnSpc>
                        <a:spcAft>
                          <a:spcPts val="400"/>
                        </a:spcAft>
                        <a:buFont typeface="Arial" panose="020B0604020202020204" pitchFamily="34" charset="0"/>
                        <a:buChar char="•"/>
                      </a:pPr>
                      <a:r>
                        <a:rPr lang="en-US" dirty="0"/>
                        <a:t>Financial reports not published in a timely manner – internally or externally</a:t>
                      </a:r>
                    </a:p>
                    <a:p>
                      <a:pPr marL="171450" indent="-171450">
                        <a:lnSpc>
                          <a:spcPct val="100000"/>
                        </a:lnSpc>
                        <a:spcAft>
                          <a:spcPts val="400"/>
                        </a:spcAft>
                        <a:buFont typeface="Arial" panose="020B0604020202020204" pitchFamily="34" charset="0"/>
                        <a:buChar char="•"/>
                      </a:pPr>
                      <a:r>
                        <a:rPr lang="en-US" dirty="0"/>
                        <a:t>Little evidence that company follows: GAAP requirements and guidelines, SEC reporting requirements, SEC corporate governance practices, tax laws</a:t>
                      </a:r>
                    </a:p>
                  </a:txBody>
                  <a:tcPr>
                    <a:lnT w="9525" cmpd="sng">
                      <a:noFill/>
                      <a:prstDash val="dot"/>
                    </a:lnT>
                  </a:tcPr>
                </a:tc>
                <a:tc>
                  <a:txBody>
                    <a:bodyPr/>
                    <a:lstStyle/>
                    <a:p>
                      <a:pPr>
                        <a:lnSpc>
                          <a:spcPct val="100000"/>
                        </a:lnSpc>
                        <a:spcAft>
                          <a:spcPts val="400"/>
                        </a:spcAft>
                      </a:pPr>
                      <a:endParaRPr lang="en-US" dirty="0"/>
                    </a:p>
                  </a:txBody>
                  <a:tcPr>
                    <a:lnT w="9525" cmpd="sng">
                      <a:noFill/>
                      <a:prstDash val="dot"/>
                    </a:lnT>
                    <a:noFill/>
                  </a:tcPr>
                </a:tc>
                <a:tc>
                  <a:txBody>
                    <a:bodyPr/>
                    <a:lstStyle/>
                    <a:p>
                      <a:pPr marL="171450" indent="-171450">
                        <a:lnSpc>
                          <a:spcPct val="100000"/>
                        </a:lnSpc>
                        <a:spcAft>
                          <a:spcPts val="400"/>
                        </a:spcAft>
                        <a:buFont typeface="Arial" panose="020B0604020202020204" pitchFamily="34" charset="0"/>
                        <a:buChar char="•"/>
                      </a:pPr>
                      <a:r>
                        <a:rPr lang="en-US" dirty="0"/>
                        <a:t>Ask questions to test the source of the data – best if you can triangulate with more than one source of information</a:t>
                      </a:r>
                    </a:p>
                    <a:p>
                      <a:pPr marL="171450" indent="-171450">
                        <a:lnSpc>
                          <a:spcPct val="100000"/>
                        </a:lnSpc>
                        <a:spcAft>
                          <a:spcPts val="400"/>
                        </a:spcAft>
                        <a:buFont typeface="Arial" panose="020B0604020202020204" pitchFamily="34" charset="0"/>
                        <a:buChar char="•"/>
                      </a:pPr>
                      <a:r>
                        <a:rPr lang="en-US" dirty="0"/>
                        <a:t>Once a potential ethics issue is suspected, escalate up appropriate channels (note - it may be necessary to bypass the usual chain of command, particularly if there is suspicion about a specific individual)</a:t>
                      </a:r>
                    </a:p>
                    <a:p>
                      <a:pPr marL="171450" indent="-171450">
                        <a:lnSpc>
                          <a:spcPct val="100000"/>
                        </a:lnSpc>
                        <a:spcAft>
                          <a:spcPts val="400"/>
                        </a:spcAft>
                        <a:buFont typeface="Arial" panose="020B0604020202020204" pitchFamily="34" charset="0"/>
                        <a:buChar char="•"/>
                      </a:pPr>
                      <a:r>
                        <a:rPr lang="en-US" dirty="0"/>
                        <a:t>Seek input from qualified advisors</a:t>
                      </a:r>
                    </a:p>
                    <a:p>
                      <a:pPr marL="171450" indent="-171450">
                        <a:lnSpc>
                          <a:spcPct val="100000"/>
                        </a:lnSpc>
                        <a:spcAft>
                          <a:spcPts val="400"/>
                        </a:spcAft>
                        <a:buFont typeface="Arial" panose="020B0604020202020204" pitchFamily="34" charset="0"/>
                        <a:buChar char="•"/>
                      </a:pPr>
                      <a:r>
                        <a:rPr lang="en-US" dirty="0"/>
                        <a:t>Confirm confidence in the outside accounting audit firm; meet with them regularly to understand potential issues</a:t>
                      </a:r>
                    </a:p>
                    <a:p>
                      <a:pPr marL="171450" indent="-171450">
                        <a:lnSpc>
                          <a:spcPct val="100000"/>
                        </a:lnSpc>
                        <a:spcAft>
                          <a:spcPts val="400"/>
                        </a:spcAft>
                        <a:buFont typeface="Arial" panose="020B0604020202020204" pitchFamily="34" charset="0"/>
                        <a:buChar char="•"/>
                      </a:pPr>
                      <a:r>
                        <a:rPr lang="en-US" dirty="0"/>
                        <a:t>Upgrade financial processes, talent</a:t>
                      </a:r>
                    </a:p>
                  </a:txBody>
                  <a:tcPr>
                    <a:lnT w="9525" cmpd="sng">
                      <a:noFill/>
                      <a:prstDash val="dot"/>
                    </a:lnT>
                  </a:tcPr>
                </a:tc>
                <a:extLst>
                  <a:ext uri="{0D108BD9-81ED-4DB2-BD59-A6C34878D82A}">
                    <a16:rowId xmlns:a16="http://schemas.microsoft.com/office/drawing/2014/main" val="1145040484"/>
                  </a:ext>
                </a:extLst>
              </a:tr>
            </a:tbl>
          </a:graphicData>
        </a:graphic>
      </p:graphicFrame>
      <p:sp>
        <p:nvSpPr>
          <p:cNvPr id="3" name="Rectangle 2">
            <a:extLst>
              <a:ext uri="{FF2B5EF4-FFF2-40B4-BE49-F238E27FC236}">
                <a16:creationId xmlns:a16="http://schemas.microsoft.com/office/drawing/2014/main" id="{A74864BD-631D-E056-5DCB-BCF8CC130831}"/>
              </a:ext>
            </a:extLst>
          </p:cNvPr>
          <p:cNvSpPr/>
          <p:nvPr/>
        </p:nvSpPr>
        <p:spPr bwMode="gray">
          <a:xfrm>
            <a:off x="274320" y="1152142"/>
            <a:ext cx="1856232" cy="5204207"/>
          </a:xfrm>
          <a:prstGeom prst="rect">
            <a:avLst/>
          </a:prstGeom>
          <a:solidFill>
            <a:srgbClr val="8C43A2"/>
          </a:solidFill>
        </p:spPr>
        <p:txBody>
          <a:bodyPr vert="horz" wrap="square" lIns="73152" tIns="73152" rIns="73152" bIns="73152" rtlCol="0" anchor="t" anchorCtr="0">
            <a:noAutofit/>
          </a:bodyPr>
          <a:lstStyle/>
          <a:p>
            <a:r>
              <a:rPr lang="en-US" sz="1200" b="1" dirty="0">
                <a:solidFill>
                  <a:schemeClr val="bg1"/>
                </a:solidFill>
              </a:rPr>
              <a:t>Accurate financial reporting is </a:t>
            </a:r>
            <a:br>
              <a:rPr lang="en-US" sz="1200" b="1" dirty="0">
                <a:solidFill>
                  <a:schemeClr val="bg1"/>
                </a:solidFill>
              </a:rPr>
            </a:br>
            <a:r>
              <a:rPr lang="en-US" sz="1200" b="1" dirty="0">
                <a:solidFill>
                  <a:schemeClr val="bg1"/>
                </a:solidFill>
              </a:rPr>
              <a:t>a legal requirement </a:t>
            </a:r>
            <a:br>
              <a:rPr lang="en-US" sz="1200" b="1" dirty="0">
                <a:solidFill>
                  <a:schemeClr val="bg1"/>
                </a:solidFill>
              </a:rPr>
            </a:br>
            <a:r>
              <a:rPr lang="en-US" sz="1200" b="1" dirty="0">
                <a:solidFill>
                  <a:schemeClr val="bg1"/>
                </a:solidFill>
              </a:rPr>
              <a:t>as well as a matter of credibility</a:t>
            </a:r>
          </a:p>
        </p:txBody>
      </p:sp>
      <p:pic>
        <p:nvPicPr>
          <p:cNvPr id="6" name="Graphic 5">
            <a:extLst>
              <a:ext uri="{FF2B5EF4-FFF2-40B4-BE49-F238E27FC236}">
                <a16:creationId xmlns:a16="http://schemas.microsoft.com/office/drawing/2014/main" id="{3DC941DE-A096-349B-0315-CEBA087645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66800" y="5239514"/>
            <a:ext cx="932688" cy="932688"/>
          </a:xfrm>
          <a:prstGeom prst="rect">
            <a:avLst/>
          </a:prstGeom>
        </p:spPr>
      </p:pic>
    </p:spTree>
    <p:extLst>
      <p:ext uri="{BB962C8B-B14F-4D97-AF65-F5344CB8AC3E}">
        <p14:creationId xmlns:p14="http://schemas.microsoft.com/office/powerpoint/2010/main" val="1628089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EA9D6D-7DBF-115B-DE63-5B6765861E0C}"/>
              </a:ext>
            </a:extLst>
          </p:cNvPr>
          <p:cNvGraphicFramePr>
            <a:graphicFrameLocks noChangeAspect="1"/>
          </p:cNvGraphicFramePr>
          <p:nvPr>
            <p:custDataLst>
              <p:tags r:id="rId1"/>
            </p:custDataLst>
            <p:extLst>
              <p:ext uri="{D42A27DB-BD31-4B8C-83A1-F6EECF244321}">
                <p14:modId xmlns:p14="http://schemas.microsoft.com/office/powerpoint/2010/main" val="28438334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4" name="think-cell data - do not delete" hidden="1">
                        <a:extLst>
                          <a:ext uri="{FF2B5EF4-FFF2-40B4-BE49-F238E27FC236}">
                            <a16:creationId xmlns:a16="http://schemas.microsoft.com/office/drawing/2014/main" id="{65EA9D6D-7DBF-115B-DE63-5B6765861E0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BE2B3E7-D158-085E-E020-BDE7B0FACD5B}"/>
              </a:ext>
            </a:extLst>
          </p:cNvPr>
          <p:cNvSpPr>
            <a:spLocks noGrp="1"/>
          </p:cNvSpPr>
          <p:nvPr>
            <p:ph type="title"/>
          </p:nvPr>
        </p:nvSpPr>
        <p:spPr/>
        <p:txBody>
          <a:bodyPr vert="horz"/>
          <a:lstStyle/>
          <a:p>
            <a:r>
              <a:rPr lang="en-US" dirty="0"/>
              <a:t>Explicit ethical issues: Fraud</a:t>
            </a:r>
          </a:p>
        </p:txBody>
      </p:sp>
      <p:graphicFrame>
        <p:nvGraphicFramePr>
          <p:cNvPr id="14" name="Table 14">
            <a:extLst>
              <a:ext uri="{FF2B5EF4-FFF2-40B4-BE49-F238E27FC236}">
                <a16:creationId xmlns:a16="http://schemas.microsoft.com/office/drawing/2014/main" id="{B877EE48-2115-7CBF-3E22-6786ABB6C8A4}"/>
              </a:ext>
            </a:extLst>
          </p:cNvPr>
          <p:cNvGraphicFramePr>
            <a:graphicFrameLocks noGrp="1"/>
          </p:cNvGraphicFramePr>
          <p:nvPr>
            <p:extLst>
              <p:ext uri="{D42A27DB-BD31-4B8C-83A1-F6EECF244321}">
                <p14:modId xmlns:p14="http://schemas.microsoft.com/office/powerpoint/2010/main" val="766810839"/>
              </p:ext>
            </p:extLst>
          </p:nvPr>
        </p:nvGraphicFramePr>
        <p:xfrm>
          <a:off x="2286000" y="1152142"/>
          <a:ext cx="6635275" cy="5220208"/>
        </p:xfrm>
        <a:graphic>
          <a:graphicData uri="http://schemas.openxmlformats.org/drawingml/2006/table">
            <a:tbl>
              <a:tblPr firstRow="1" bandRow="1">
                <a:tableStyleId>{EBB1D203-1372-4C57-B10A-E3B16F0ECCC6}</a:tableStyleId>
              </a:tblPr>
              <a:tblGrid>
                <a:gridCol w="4038600">
                  <a:extLst>
                    <a:ext uri="{9D8B030D-6E8A-4147-A177-3AD203B41FA5}">
                      <a16:colId xmlns:a16="http://schemas.microsoft.com/office/drawing/2014/main" val="4027386620"/>
                    </a:ext>
                  </a:extLst>
                </a:gridCol>
                <a:gridCol w="152400">
                  <a:extLst>
                    <a:ext uri="{9D8B030D-6E8A-4147-A177-3AD203B41FA5}">
                      <a16:colId xmlns:a16="http://schemas.microsoft.com/office/drawing/2014/main" val="2125685291"/>
                    </a:ext>
                  </a:extLst>
                </a:gridCol>
                <a:gridCol w="2444275">
                  <a:extLst>
                    <a:ext uri="{9D8B030D-6E8A-4147-A177-3AD203B41FA5}">
                      <a16:colId xmlns:a16="http://schemas.microsoft.com/office/drawing/2014/main" val="3800817799"/>
                    </a:ext>
                  </a:extLst>
                </a:gridCol>
              </a:tblGrid>
              <a:tr h="178583">
                <a:tc gridSpan="3">
                  <a:txBody>
                    <a:bodyPr/>
                    <a:lstStyle/>
                    <a:p>
                      <a:pPr>
                        <a:lnSpc>
                          <a:spcPct val="100000"/>
                        </a:lnSpc>
                      </a:pPr>
                      <a:r>
                        <a:rPr lang="en-US" dirty="0"/>
                        <a:t>Potential ethics issues</a:t>
                      </a:r>
                    </a:p>
                  </a:txBody>
                  <a:tcPr marL="36576" marR="36576" marT="36576" marB="36576">
                    <a:lnL w="0" cmpd="sng">
                      <a:noFill/>
                    </a:lnL>
                    <a:lnR w="0" cmpd="sng">
                      <a:noFill/>
                    </a:lnR>
                    <a:lnT w="0" cmpd="sng">
                      <a:noFill/>
                    </a:lnT>
                    <a:lnB w="9525" cmpd="sng">
                      <a:noFill/>
                      <a:prstDash val="dot"/>
                    </a:lnB>
                    <a:lnTlToBr w="12700" cmpd="sng">
                      <a:noFill/>
                      <a:prstDash val="solid"/>
                    </a:lnTlToBr>
                    <a:lnBlToTr w="12700" cmpd="sng">
                      <a:noFill/>
                      <a:prstDash val="solid"/>
                    </a:lnBlToTr>
                    <a:solidFill>
                      <a:srgbClr val="00A2EE"/>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95010186"/>
                  </a:ext>
                </a:extLst>
              </a:tr>
              <a:tr h="902568">
                <a:tc gridSpan="3">
                  <a:txBody>
                    <a:bodyPr/>
                    <a:lstStyle/>
                    <a:p>
                      <a:pPr marL="171450" indent="-171450">
                        <a:lnSpc>
                          <a:spcPct val="100000"/>
                        </a:lnSpc>
                        <a:buFont typeface="Arial" panose="020B0604020202020204" pitchFamily="34" charset="0"/>
                        <a:buChar char="•"/>
                      </a:pPr>
                      <a:r>
                        <a:rPr lang="en-US" dirty="0"/>
                        <a:t>Intentional misstatement of financial information to mislead investors, creditors, auditors, regulatory agencies, etc. (Financial statement fraud, tax evasion, </a:t>
                      </a:r>
                      <a:r>
                        <a:rPr lang="en-US" dirty="0" err="1"/>
                        <a:t>ponzi</a:t>
                      </a:r>
                      <a:r>
                        <a:rPr lang="en-US" dirty="0"/>
                        <a:t> schemes, etc.), Which could also be criminal issues</a:t>
                      </a:r>
                    </a:p>
                    <a:p>
                      <a:pPr marL="171450" indent="-171450">
                        <a:lnSpc>
                          <a:spcPct val="100000"/>
                        </a:lnSpc>
                        <a:buFont typeface="Arial" panose="020B0604020202020204" pitchFamily="34" charset="0"/>
                        <a:buChar char="•"/>
                      </a:pPr>
                      <a:r>
                        <a:rPr lang="en-US" dirty="0"/>
                        <a:t>Fraudulent conversion of the asset of another by an individual who has legal possession of the asset (embezzlement)</a:t>
                      </a:r>
                    </a:p>
                    <a:p>
                      <a:pPr marL="171450" indent="-171450">
                        <a:lnSpc>
                          <a:spcPct val="100000"/>
                        </a:lnSpc>
                        <a:buFont typeface="Arial" panose="020B0604020202020204" pitchFamily="34" charset="0"/>
                        <a:buChar char="•"/>
                      </a:pPr>
                      <a:r>
                        <a:rPr lang="en-US" dirty="0"/>
                        <a:t>Making, adapting, or imitating objects, statistics, or documents with the intent to deceive (forgery)</a:t>
                      </a:r>
                    </a:p>
                  </a:txBody>
                  <a:tcPr marL="36576" marR="36576" marT="36576" marB="36576">
                    <a:lnL w="0" cmpd="sng">
                      <a:noFill/>
                    </a:lnL>
                    <a:lnR w="0" cmpd="sng">
                      <a:noFill/>
                    </a:lnR>
                    <a:lnT w="9525" cmpd="sng">
                      <a:noFill/>
                      <a:prstDash val="dot"/>
                    </a:lnT>
                    <a:lnB w="9525" cmpd="sng">
                      <a:noFill/>
                      <a:prstDash val="dot"/>
                    </a:lnB>
                    <a:lnTlToBr w="12700" cmpd="sng">
                      <a:noFill/>
                      <a:prstDash val="solid"/>
                    </a:lnTlToBr>
                    <a:lnBlToTr w="12700" cmpd="sng">
                      <a:noFill/>
                      <a:prstDash val="solid"/>
                    </a:lnBlToTr>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22577643"/>
                  </a:ext>
                </a:extLst>
              </a:tr>
              <a:tr h="178583">
                <a:tc>
                  <a:txBody>
                    <a:bodyPr/>
                    <a:lstStyle/>
                    <a:p>
                      <a:pPr>
                        <a:lnSpc>
                          <a:spcPct val="100000"/>
                        </a:lnSpc>
                      </a:pPr>
                      <a:r>
                        <a:rPr lang="en-US" b="1" dirty="0">
                          <a:solidFill>
                            <a:schemeClr val="bg1"/>
                          </a:solidFill>
                        </a:rPr>
                        <a:t>Red flags</a:t>
                      </a:r>
                    </a:p>
                  </a:txBody>
                  <a:tcPr marL="36576" marR="36576" marT="36576" marB="36576">
                    <a:lnL w="0" cmpd="sng">
                      <a:noFill/>
                    </a:lnL>
                    <a:lnR w="19050" cmpd="sng">
                      <a:noFill/>
                    </a:lnR>
                    <a:lnT w="9525" cmpd="sng">
                      <a:noFill/>
                      <a:prstDash val="dot"/>
                    </a:lnT>
                    <a:lnB w="9525" cmpd="sng">
                      <a:noFill/>
                      <a:prstDash val="dot"/>
                    </a:lnB>
                    <a:lnTlToBr w="12700" cmpd="sng">
                      <a:noFill/>
                      <a:prstDash val="solid"/>
                    </a:lnTlToBr>
                    <a:lnBlToTr w="12700" cmpd="sng">
                      <a:noFill/>
                      <a:prstDash val="solid"/>
                    </a:lnBlToTr>
                    <a:solidFill>
                      <a:srgbClr val="FF8200"/>
                    </a:solidFill>
                  </a:tcPr>
                </a:tc>
                <a:tc>
                  <a:txBody>
                    <a:bodyPr/>
                    <a:lstStyle/>
                    <a:p>
                      <a:pPr>
                        <a:lnSpc>
                          <a:spcPct val="100000"/>
                        </a:lnSpc>
                      </a:pPr>
                      <a:endParaRPr lang="en-US" b="1" dirty="0">
                        <a:solidFill>
                          <a:schemeClr val="bg1"/>
                        </a:solidFill>
                      </a:endParaRPr>
                    </a:p>
                  </a:txBody>
                  <a:tcPr marL="36576" marR="36576" marT="36576" marB="36576">
                    <a:lnL w="19050" cmpd="sng">
                      <a:noFill/>
                    </a:lnL>
                    <a:lnR w="19050" cmpd="sng">
                      <a:noFill/>
                    </a:lnR>
                    <a:lnT w="9525" cmpd="sng">
                      <a:noFill/>
                      <a:prstDash val="dot"/>
                    </a:lnT>
                    <a:lnB w="9525" cmpd="sng">
                      <a:noFill/>
                      <a:prstDash val="dot"/>
                    </a:lnB>
                    <a:lnTlToBr w="12700" cmpd="sng">
                      <a:noFill/>
                      <a:prstDash val="solid"/>
                    </a:lnTlToBr>
                    <a:lnBlToTr w="12700" cmpd="sng">
                      <a:noFill/>
                      <a:prstDash val="solid"/>
                    </a:lnBlToTr>
                    <a:noFill/>
                  </a:tcPr>
                </a:tc>
                <a:tc>
                  <a:txBody>
                    <a:bodyPr/>
                    <a:lstStyle/>
                    <a:p>
                      <a:pPr>
                        <a:lnSpc>
                          <a:spcPct val="100000"/>
                        </a:lnSpc>
                      </a:pPr>
                      <a:r>
                        <a:rPr lang="en-US" b="1" dirty="0">
                          <a:solidFill>
                            <a:schemeClr val="bg1"/>
                          </a:solidFill>
                        </a:rPr>
                        <a:t>Next steps</a:t>
                      </a:r>
                    </a:p>
                  </a:txBody>
                  <a:tcPr marL="36576" marR="36576" marT="36576" marB="36576">
                    <a:lnL w="19050" cmpd="sng">
                      <a:noFill/>
                    </a:lnL>
                    <a:lnR w="0" cmpd="sng">
                      <a:noFill/>
                    </a:lnR>
                    <a:lnT w="9525" cmpd="sng">
                      <a:noFill/>
                      <a:prstDash val="dot"/>
                    </a:lnT>
                    <a:lnB w="9525" cmpd="sng">
                      <a:noFill/>
                      <a:prstDash val="dot"/>
                    </a:lnB>
                    <a:lnTlToBr w="12700" cmpd="sng">
                      <a:noFill/>
                      <a:prstDash val="solid"/>
                    </a:lnTlToBr>
                    <a:lnBlToTr w="12700" cmpd="sng">
                      <a:noFill/>
                      <a:prstDash val="solid"/>
                    </a:lnBlToTr>
                    <a:solidFill>
                      <a:srgbClr val="92D23C"/>
                    </a:solidFill>
                  </a:tcPr>
                </a:tc>
                <a:extLst>
                  <a:ext uri="{0D108BD9-81ED-4DB2-BD59-A6C34878D82A}">
                    <a16:rowId xmlns:a16="http://schemas.microsoft.com/office/drawing/2014/main" val="3537602862"/>
                  </a:ext>
                </a:extLst>
              </a:tr>
              <a:tr h="3074524">
                <a:tc>
                  <a:txBody>
                    <a:bodyPr/>
                    <a:lstStyle/>
                    <a:p>
                      <a:pPr marL="171450" indent="-171450">
                        <a:lnSpc>
                          <a:spcPct val="100000"/>
                        </a:lnSpc>
                        <a:spcAft>
                          <a:spcPts val="400"/>
                        </a:spcAft>
                        <a:buFont typeface="Arial" panose="020B0604020202020204" pitchFamily="34" charset="0"/>
                        <a:buChar char="•"/>
                      </a:pPr>
                      <a:r>
                        <a:rPr lang="en-US" dirty="0"/>
                        <a:t>Management decisions are dominated by an individual or small group</a:t>
                      </a:r>
                    </a:p>
                    <a:p>
                      <a:pPr marL="171450" indent="-171450">
                        <a:lnSpc>
                          <a:spcPct val="100000"/>
                        </a:lnSpc>
                        <a:spcAft>
                          <a:spcPts val="400"/>
                        </a:spcAft>
                        <a:buFont typeface="Arial" panose="020B0604020202020204" pitchFamily="34" charset="0"/>
                        <a:buChar char="•"/>
                      </a:pPr>
                      <a:r>
                        <a:rPr lang="en-US" dirty="0"/>
                        <a:t>Board of directors or management committee dominated by insiders and/or doesn’t operate according to SEC approved governance standards</a:t>
                      </a:r>
                    </a:p>
                    <a:p>
                      <a:pPr marL="171450" indent="-171450">
                        <a:lnSpc>
                          <a:spcPct val="100000"/>
                        </a:lnSpc>
                        <a:spcAft>
                          <a:spcPts val="400"/>
                        </a:spcAft>
                        <a:buFont typeface="Arial" panose="020B0604020202020204" pitchFamily="34" charset="0"/>
                        <a:buChar char="•"/>
                      </a:pPr>
                      <a:r>
                        <a:rPr lang="en-US" dirty="0"/>
                        <a:t>If publicly traded, company subjected to listing restrictions or delisting proceedings</a:t>
                      </a:r>
                    </a:p>
                    <a:p>
                      <a:pPr marL="171450" indent="-171450">
                        <a:lnSpc>
                          <a:spcPct val="100000"/>
                        </a:lnSpc>
                        <a:spcAft>
                          <a:spcPts val="400"/>
                        </a:spcAft>
                        <a:buFont typeface="Arial" panose="020B0604020202020204" pitchFamily="34" charset="0"/>
                        <a:buChar char="•"/>
                      </a:pPr>
                      <a:r>
                        <a:rPr lang="en-US" dirty="0"/>
                        <a:t>Weak internal control environment</a:t>
                      </a:r>
                    </a:p>
                    <a:p>
                      <a:pPr marL="171450" indent="-171450">
                        <a:lnSpc>
                          <a:spcPct val="100000"/>
                        </a:lnSpc>
                        <a:spcAft>
                          <a:spcPts val="400"/>
                        </a:spcAft>
                        <a:buFont typeface="Arial" panose="020B0604020202020204" pitchFamily="34" charset="0"/>
                        <a:buChar char="•"/>
                      </a:pPr>
                      <a:r>
                        <a:rPr lang="en-US" dirty="0"/>
                        <a:t>Reluctance to provide information to auditors, financial advisors, etc.</a:t>
                      </a:r>
                    </a:p>
                    <a:p>
                      <a:pPr marL="171450" indent="-171450">
                        <a:lnSpc>
                          <a:spcPct val="100000"/>
                        </a:lnSpc>
                        <a:spcAft>
                          <a:spcPts val="400"/>
                        </a:spcAft>
                        <a:buFont typeface="Arial" panose="020B0604020202020204" pitchFamily="34" charset="0"/>
                        <a:buChar char="•"/>
                      </a:pPr>
                      <a:r>
                        <a:rPr lang="en-US" dirty="0"/>
                        <a:t>Excessive number of adjusting journal entries or year-end journal entries</a:t>
                      </a:r>
                    </a:p>
                    <a:p>
                      <a:pPr marL="171450" indent="-171450">
                        <a:lnSpc>
                          <a:spcPct val="100000"/>
                        </a:lnSpc>
                        <a:spcAft>
                          <a:spcPts val="400"/>
                        </a:spcAft>
                        <a:buFont typeface="Arial" panose="020B0604020202020204" pitchFamily="34" charset="0"/>
                        <a:buChar char="•"/>
                      </a:pPr>
                      <a:r>
                        <a:rPr lang="en-US" dirty="0"/>
                        <a:t>Excessive number of related party transactions</a:t>
                      </a:r>
                    </a:p>
                    <a:p>
                      <a:pPr marL="171450" indent="-171450">
                        <a:lnSpc>
                          <a:spcPct val="100000"/>
                        </a:lnSpc>
                        <a:spcAft>
                          <a:spcPts val="400"/>
                        </a:spcAft>
                        <a:buFont typeface="Arial" panose="020B0604020202020204" pitchFamily="34" charset="0"/>
                        <a:buChar char="•"/>
                      </a:pPr>
                      <a:r>
                        <a:rPr lang="en-US" dirty="0"/>
                        <a:t>Use of several different legal/audit firms, or changes legal/audit firms often</a:t>
                      </a:r>
                    </a:p>
                    <a:p>
                      <a:pPr marL="171450" indent="-171450">
                        <a:lnSpc>
                          <a:spcPct val="100000"/>
                        </a:lnSpc>
                        <a:spcAft>
                          <a:spcPts val="400"/>
                        </a:spcAft>
                        <a:buFont typeface="Arial" panose="020B0604020202020204" pitchFamily="34" charset="0"/>
                        <a:buChar char="•"/>
                      </a:pPr>
                      <a:r>
                        <a:rPr lang="en-US" dirty="0"/>
                        <a:t>Unaudited financial statements or, if issued, remain unqualified</a:t>
                      </a:r>
                    </a:p>
                    <a:p>
                      <a:pPr marL="171450" indent="-171450">
                        <a:lnSpc>
                          <a:spcPct val="100000"/>
                        </a:lnSpc>
                        <a:spcAft>
                          <a:spcPts val="400"/>
                        </a:spcAft>
                        <a:buFont typeface="Arial" panose="020B0604020202020204" pitchFamily="34" charset="0"/>
                        <a:buChar char="•"/>
                      </a:pPr>
                      <a:r>
                        <a:rPr lang="en-US" dirty="0"/>
                        <a:t>Continuous problems with regulatory agencies</a:t>
                      </a:r>
                    </a:p>
                    <a:p>
                      <a:pPr marL="171450" indent="-171450">
                        <a:lnSpc>
                          <a:spcPct val="100000"/>
                        </a:lnSpc>
                        <a:spcAft>
                          <a:spcPts val="400"/>
                        </a:spcAft>
                        <a:buFont typeface="Arial" panose="020B0604020202020204" pitchFamily="34" charset="0"/>
                        <a:buChar char="•"/>
                      </a:pPr>
                      <a:r>
                        <a:rPr lang="en-US" dirty="0"/>
                        <a:t>Increasing financial pressures (liquidity squeeze, declining profits, high levels of debt, etc.)</a:t>
                      </a:r>
                    </a:p>
                  </a:txBody>
                  <a:tcPr marL="36576" marR="36576" marT="36576" marB="36576">
                    <a:lnL w="0" cmpd="sng">
                      <a:noFill/>
                    </a:lnL>
                    <a:lnR w="19050" cmpd="sng">
                      <a:noFill/>
                    </a:lnR>
                    <a:lnT w="9525" cmpd="sng">
                      <a:noFill/>
                      <a:prstDash val="dot"/>
                    </a:lnT>
                    <a:lnB w="9525" cmpd="sng">
                      <a:noFill/>
                    </a:lnB>
                    <a:lnTlToBr w="12700" cmpd="sng">
                      <a:noFill/>
                      <a:prstDash val="solid"/>
                    </a:lnTlToBr>
                    <a:lnBlToTr w="12700" cmpd="sng">
                      <a:noFill/>
                      <a:prstDash val="solid"/>
                    </a:lnBlToTr>
                  </a:tcPr>
                </a:tc>
                <a:tc>
                  <a:txBody>
                    <a:bodyPr/>
                    <a:lstStyle/>
                    <a:p>
                      <a:pPr>
                        <a:lnSpc>
                          <a:spcPct val="100000"/>
                        </a:lnSpc>
                      </a:pPr>
                      <a:endParaRPr lang="en-US" dirty="0"/>
                    </a:p>
                  </a:txBody>
                  <a:tcPr marL="36576" marR="36576" marT="36576" marB="36576">
                    <a:lnL w="19050" cmpd="sng">
                      <a:noFill/>
                    </a:lnL>
                    <a:lnR w="19050" cmpd="sng">
                      <a:noFill/>
                    </a:lnR>
                    <a:lnT w="9525" cmpd="sng">
                      <a:noFill/>
                      <a:prstDash val="dot"/>
                    </a:lnT>
                    <a:lnB w="9525" cmpd="sng">
                      <a:noFill/>
                    </a:lnB>
                    <a:lnTlToBr w="12700" cmpd="sng">
                      <a:noFill/>
                      <a:prstDash val="solid"/>
                    </a:lnTlToBr>
                    <a:lnBlToTr w="12700" cmpd="sng">
                      <a:noFill/>
                      <a:prstDash val="solid"/>
                    </a:lnBlToTr>
                    <a:noFill/>
                  </a:tcPr>
                </a:tc>
                <a:tc>
                  <a:txBody>
                    <a:bodyPr/>
                    <a:lstStyle/>
                    <a:p>
                      <a:pPr marL="171450" indent="-171450">
                        <a:lnSpc>
                          <a:spcPct val="100000"/>
                        </a:lnSpc>
                        <a:buFont typeface="Arial" panose="020B0604020202020204" pitchFamily="34" charset="0"/>
                        <a:buChar char="•"/>
                      </a:pPr>
                      <a:r>
                        <a:rPr lang="en-US" dirty="0"/>
                        <a:t>Consult with external (independent) counsel and auditors</a:t>
                      </a:r>
                    </a:p>
                    <a:p>
                      <a:pPr marL="171450" indent="-171450">
                        <a:lnSpc>
                          <a:spcPct val="100000"/>
                        </a:lnSpc>
                        <a:buFont typeface="Arial" panose="020B0604020202020204" pitchFamily="34" charset="0"/>
                        <a:buChar char="•"/>
                      </a:pPr>
                      <a:r>
                        <a:rPr lang="en-US" dirty="0"/>
                        <a:t>As appropriate, and by the appropriate advisory team leaders, notify the appropriate law enforcement authorities or U.S. Trustee </a:t>
                      </a:r>
                    </a:p>
                    <a:p>
                      <a:pPr marL="171450" indent="-171450">
                        <a:lnSpc>
                          <a:spcPct val="100000"/>
                        </a:lnSpc>
                        <a:buFont typeface="Arial" panose="020B0604020202020204" pitchFamily="34" charset="0"/>
                        <a:buChar char="•"/>
                      </a:pPr>
                      <a:r>
                        <a:rPr lang="en-US" dirty="0"/>
                        <a:t>Note: in bankruptcy, the automatic stay prohibits securities fraud actions against the company, but not against the individual directors and officers (D&amp;Os) – the company may want to file an injunction to stop actions against D&amp;Os for the duration of the case – note that securities fraud claims against D&amp;Os are often settled as part of the confirmation plan</a:t>
                      </a:r>
                      <a:r>
                        <a:rPr lang="en-US" baseline="30000" dirty="0"/>
                        <a:t>1</a:t>
                      </a:r>
                      <a:r>
                        <a:rPr lang="en-US" dirty="0"/>
                        <a:t>. Criminal actions are not stayed in bankruptcy.</a:t>
                      </a:r>
                    </a:p>
                  </a:txBody>
                  <a:tcPr marL="36576" marR="36576" marT="36576" marB="36576">
                    <a:lnL w="19050" cmpd="sng">
                      <a:noFill/>
                    </a:lnL>
                    <a:lnR w="0" cmpd="sng">
                      <a:noFill/>
                    </a:lnR>
                    <a:lnT w="9525" cmpd="sng">
                      <a:noFill/>
                      <a:prstDash val="dot"/>
                    </a:lnT>
                    <a:lnB w="9525" cmpd="sng">
                      <a:noFill/>
                    </a:lnB>
                    <a:lnTlToBr w="12700" cmpd="sng">
                      <a:noFill/>
                      <a:prstDash val="solid"/>
                    </a:lnTlToBr>
                    <a:lnBlToTr w="12700" cmpd="sng">
                      <a:noFill/>
                      <a:prstDash val="solid"/>
                    </a:lnBlToTr>
                  </a:tcPr>
                </a:tc>
                <a:extLst>
                  <a:ext uri="{0D108BD9-81ED-4DB2-BD59-A6C34878D82A}">
                    <a16:rowId xmlns:a16="http://schemas.microsoft.com/office/drawing/2014/main" val="1145040484"/>
                  </a:ext>
                </a:extLst>
              </a:tr>
            </a:tbl>
          </a:graphicData>
        </a:graphic>
      </p:graphicFrame>
      <p:sp>
        <p:nvSpPr>
          <p:cNvPr id="15" name="Rectangle 14">
            <a:extLst>
              <a:ext uri="{FF2B5EF4-FFF2-40B4-BE49-F238E27FC236}">
                <a16:creationId xmlns:a16="http://schemas.microsoft.com/office/drawing/2014/main" id="{599E680E-1BC8-DDD4-9A34-8BA3CB338646}"/>
              </a:ext>
            </a:extLst>
          </p:cNvPr>
          <p:cNvSpPr/>
          <p:nvPr/>
        </p:nvSpPr>
        <p:spPr bwMode="gray">
          <a:xfrm>
            <a:off x="274320" y="1152142"/>
            <a:ext cx="1859280" cy="5204207"/>
          </a:xfrm>
          <a:prstGeom prst="rect">
            <a:avLst/>
          </a:prstGeom>
          <a:solidFill>
            <a:srgbClr val="8C43A2"/>
          </a:solidFill>
          <a:ln w="9525">
            <a:solidFill>
              <a:schemeClr val="accent1"/>
            </a:solidFill>
          </a:ln>
        </p:spPr>
        <p:txBody>
          <a:bodyPr vert="horz" wrap="square" lIns="73152" tIns="73152" rIns="73152" bIns="73152" rtlCol="0" anchor="t" anchorCtr="0">
            <a:noAutofit/>
          </a:bodyPr>
          <a:lstStyle/>
          <a:p>
            <a:r>
              <a:rPr lang="en-US" sz="1200" b="1" dirty="0">
                <a:solidFill>
                  <a:schemeClr val="bg1"/>
                </a:solidFill>
              </a:rPr>
              <a:t>Fraud is an intentional deception made for personal </a:t>
            </a:r>
            <a:br>
              <a:rPr lang="en-US" sz="1200" b="1" dirty="0">
                <a:solidFill>
                  <a:schemeClr val="bg1"/>
                </a:solidFill>
              </a:rPr>
            </a:br>
            <a:r>
              <a:rPr lang="en-US" sz="1200" b="1" dirty="0">
                <a:solidFill>
                  <a:schemeClr val="bg1"/>
                </a:solidFill>
              </a:rPr>
              <a:t>gain or to damage another individual</a:t>
            </a:r>
          </a:p>
        </p:txBody>
      </p:sp>
      <p:sp>
        <p:nvSpPr>
          <p:cNvPr id="16" name="Footnote">
            <a:extLst>
              <a:ext uri="{FF2B5EF4-FFF2-40B4-BE49-F238E27FC236}">
                <a16:creationId xmlns:a16="http://schemas.microsoft.com/office/drawing/2014/main" id="{200854E8-62D5-BD3A-6FAE-6E4E75DA27DF}"/>
              </a:ext>
            </a:extLst>
          </p:cNvPr>
          <p:cNvSpPr txBox="1">
            <a:spLocks/>
          </p:cNvSpPr>
          <p:nvPr>
            <p:custDataLst>
              <p:tags r:id="rId2"/>
            </p:custDataLst>
          </p:nvPr>
        </p:nvSpPr>
        <p:spPr>
          <a:xfrm>
            <a:off x="276225" y="6448423"/>
            <a:ext cx="6810375" cy="368300"/>
          </a:xfrm>
          <a:prstGeom prst="rect">
            <a:avLst/>
          </a:prstGeom>
        </p:spPr>
        <p:txBody>
          <a:bodyPr vert="horz" wrap="square" lIns="0" tIns="0" rIns="0" bIns="0" rtlCol="0" anchor="ctr">
            <a:noAutofit/>
          </a:bodyPr>
          <a:lstStyle>
            <a:lvl1pPr marL="0" indent="0" algn="l" defTabSz="365756" rtl="0" eaLnBrk="1" fontAlgn="base" hangingPunct="1">
              <a:lnSpc>
                <a:spcPct val="100000"/>
              </a:lnSpc>
              <a:spcBef>
                <a:spcPts val="0"/>
              </a:spcBef>
              <a:spcAft>
                <a:spcPts val="0"/>
              </a:spcAft>
              <a:buClrTx/>
              <a:buFontTx/>
              <a:buNone/>
              <a:tabLst>
                <a:tab pos="0" algn="l"/>
                <a:tab pos="182880" algn="l"/>
              </a:tabLst>
              <a:defRPr lang="en-US" sz="900" b="0" u="none" baseline="0" dirty="0" smtClean="0">
                <a:solidFill>
                  <a:schemeClr val="bg2"/>
                </a:solidFill>
                <a:uFill>
                  <a:solidFill>
                    <a:schemeClr val="accent5"/>
                  </a:solidFill>
                </a:uFill>
                <a:latin typeface="+mn-lt"/>
                <a:ea typeface="+mn-ea"/>
                <a:cs typeface="+mn-cs"/>
              </a:defRPr>
            </a:lvl1pPr>
            <a:lvl2pPr marL="182880" indent="-182880" algn="l" defTabSz="365756" rtl="0" eaLnBrk="1" fontAlgn="base" hangingPunct="1">
              <a:lnSpc>
                <a:spcPct val="100000"/>
              </a:lnSpc>
              <a:spcBef>
                <a:spcPts val="0"/>
              </a:spcBef>
              <a:spcAft>
                <a:spcPts val="0"/>
              </a:spcAft>
              <a:buClr>
                <a:schemeClr val="bg2"/>
              </a:buClr>
              <a:buFont typeface="+mn-lt"/>
              <a:buAutoNum type="arabicPeriod"/>
              <a:tabLst>
                <a:tab pos="0" algn="l"/>
                <a:tab pos="182880" algn="l"/>
              </a:tabLst>
              <a:defRPr lang="en-US" sz="900" b="0" baseline="0" dirty="0" smtClean="0">
                <a:solidFill>
                  <a:schemeClr val="bg2"/>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r>
              <a:rPr lang="en-US" altLang="zh-TW" baseline="30000" dirty="0"/>
              <a:t>1</a:t>
            </a:r>
            <a:r>
              <a:rPr lang="en-US" altLang="zh-TW" dirty="0"/>
              <a:t>Thomas J. Salerno, Jordan A. </a:t>
            </a:r>
            <a:r>
              <a:rPr lang="en-US" altLang="zh-TW" dirty="0" err="1"/>
              <a:t>Kroop</a:t>
            </a:r>
            <a:r>
              <a:rPr lang="en-US" altLang="zh-TW" dirty="0"/>
              <a:t> and Craig D. Hansen. The Executive Guide to Corporate Bankruptcy. </a:t>
            </a:r>
            <a:r>
              <a:rPr lang="en-US" altLang="zh-TW" dirty="0" err="1"/>
              <a:t>BeardBooks</a:t>
            </a:r>
            <a:r>
              <a:rPr lang="en-US" altLang="zh-TW" dirty="0"/>
              <a:t>, Washington, D.C., 2001, pp 104-105.</a:t>
            </a:r>
          </a:p>
        </p:txBody>
      </p:sp>
      <p:pic>
        <p:nvPicPr>
          <p:cNvPr id="5" name="Graphic 4">
            <a:extLst>
              <a:ext uri="{FF2B5EF4-FFF2-40B4-BE49-F238E27FC236}">
                <a16:creationId xmlns:a16="http://schemas.microsoft.com/office/drawing/2014/main" id="{BC80F68C-B594-6B17-2886-83BF2C2FAE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14400" y="5188500"/>
            <a:ext cx="933450" cy="933450"/>
          </a:xfrm>
          <a:prstGeom prst="rect">
            <a:avLst/>
          </a:prstGeom>
        </p:spPr>
      </p:pic>
    </p:spTree>
    <p:extLst>
      <p:ext uri="{BB962C8B-B14F-4D97-AF65-F5344CB8AC3E}">
        <p14:creationId xmlns:p14="http://schemas.microsoft.com/office/powerpoint/2010/main" val="807131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EA9D6D-7DBF-115B-DE63-5B6765861E0C}"/>
              </a:ext>
            </a:extLst>
          </p:cNvPr>
          <p:cNvGraphicFramePr>
            <a:graphicFrameLocks noChangeAspect="1"/>
          </p:cNvGraphicFramePr>
          <p:nvPr>
            <p:custDataLst>
              <p:tags r:id="rId1"/>
            </p:custDataLst>
            <p:extLst>
              <p:ext uri="{D42A27DB-BD31-4B8C-83A1-F6EECF244321}">
                <p14:modId xmlns:p14="http://schemas.microsoft.com/office/powerpoint/2010/main" val="2647512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4" name="think-cell data - do not delete" hidden="1">
                        <a:extLst>
                          <a:ext uri="{FF2B5EF4-FFF2-40B4-BE49-F238E27FC236}">
                            <a16:creationId xmlns:a16="http://schemas.microsoft.com/office/drawing/2014/main" id="{65EA9D6D-7DBF-115B-DE63-5B6765861E0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BE2B3E7-D158-085E-E020-BDE7B0FACD5B}"/>
              </a:ext>
            </a:extLst>
          </p:cNvPr>
          <p:cNvSpPr>
            <a:spLocks noGrp="1"/>
          </p:cNvSpPr>
          <p:nvPr>
            <p:ph type="title"/>
          </p:nvPr>
        </p:nvSpPr>
        <p:spPr/>
        <p:txBody>
          <a:bodyPr vert="horz"/>
          <a:lstStyle/>
          <a:p>
            <a:r>
              <a:rPr lang="en-US" dirty="0"/>
              <a:t>Explicit ethical issues: Communication of confidential and/or proprietary information</a:t>
            </a:r>
          </a:p>
        </p:txBody>
      </p:sp>
      <p:graphicFrame>
        <p:nvGraphicFramePr>
          <p:cNvPr id="14" name="Table 14">
            <a:extLst>
              <a:ext uri="{FF2B5EF4-FFF2-40B4-BE49-F238E27FC236}">
                <a16:creationId xmlns:a16="http://schemas.microsoft.com/office/drawing/2014/main" id="{B877EE48-2115-7CBF-3E22-6786ABB6C8A4}"/>
              </a:ext>
            </a:extLst>
          </p:cNvPr>
          <p:cNvGraphicFramePr>
            <a:graphicFrameLocks noGrp="1"/>
          </p:cNvGraphicFramePr>
          <p:nvPr>
            <p:extLst>
              <p:ext uri="{D42A27DB-BD31-4B8C-83A1-F6EECF244321}">
                <p14:modId xmlns:p14="http://schemas.microsoft.com/office/powerpoint/2010/main" val="2942915076"/>
              </p:ext>
            </p:extLst>
          </p:nvPr>
        </p:nvGraphicFramePr>
        <p:xfrm>
          <a:off x="2286000" y="1152142"/>
          <a:ext cx="6628535" cy="5204206"/>
        </p:xfrm>
        <a:graphic>
          <a:graphicData uri="http://schemas.openxmlformats.org/drawingml/2006/table">
            <a:tbl>
              <a:tblPr firstRow="1" bandRow="1">
                <a:tableStyleId>{EBB1D203-1372-4C57-B10A-E3B16F0ECCC6}</a:tableStyleId>
              </a:tblPr>
              <a:tblGrid>
                <a:gridCol w="3886200">
                  <a:extLst>
                    <a:ext uri="{9D8B030D-6E8A-4147-A177-3AD203B41FA5}">
                      <a16:colId xmlns:a16="http://schemas.microsoft.com/office/drawing/2014/main" val="4027386620"/>
                    </a:ext>
                  </a:extLst>
                </a:gridCol>
                <a:gridCol w="304800">
                  <a:extLst>
                    <a:ext uri="{9D8B030D-6E8A-4147-A177-3AD203B41FA5}">
                      <a16:colId xmlns:a16="http://schemas.microsoft.com/office/drawing/2014/main" val="2125685291"/>
                    </a:ext>
                  </a:extLst>
                </a:gridCol>
                <a:gridCol w="2437535">
                  <a:extLst>
                    <a:ext uri="{9D8B030D-6E8A-4147-A177-3AD203B41FA5}">
                      <a16:colId xmlns:a16="http://schemas.microsoft.com/office/drawing/2014/main" val="3800817799"/>
                    </a:ext>
                  </a:extLst>
                </a:gridCol>
              </a:tblGrid>
              <a:tr h="253487">
                <a:tc gridSpan="3">
                  <a:txBody>
                    <a:bodyPr/>
                    <a:lstStyle/>
                    <a:p>
                      <a:r>
                        <a:rPr lang="en-US" dirty="0"/>
                        <a:t>Potential ethics issues</a:t>
                      </a:r>
                    </a:p>
                  </a:txBody>
                  <a:tcPr>
                    <a:solidFill>
                      <a:srgbClr val="00A2EE"/>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95010186"/>
                  </a:ext>
                </a:extLst>
              </a:tr>
              <a:tr h="1284623">
                <a:tc gridSpan="3">
                  <a:txBody>
                    <a:bodyPr/>
                    <a:lstStyle/>
                    <a:p>
                      <a:pPr marL="171450" indent="-171450">
                        <a:buFont typeface="Arial" panose="020B0604020202020204" pitchFamily="34" charset="0"/>
                        <a:buChar char="•"/>
                      </a:pPr>
                      <a:r>
                        <a:rPr lang="en-US" dirty="0"/>
                        <a:t>Release of confidential or proprietary, non-public, company information that might be of use to competitors or harmful to the company or its customers if disclosed. It also includes protection of information that suppliers and customers have entrusted to the company.</a:t>
                      </a:r>
                    </a:p>
                    <a:p>
                      <a:pPr marL="171450" indent="-171450">
                        <a:buFont typeface="Arial" panose="020B0604020202020204" pitchFamily="34" charset="0"/>
                        <a:buChar char="•"/>
                      </a:pPr>
                      <a:r>
                        <a:rPr lang="en-US" dirty="0"/>
                        <a:t>For public companies, release of financial or other performance information before earnings announcements are released to all investors</a:t>
                      </a:r>
                    </a:p>
                    <a:p>
                      <a:pPr marL="171450" indent="-171450">
                        <a:buFont typeface="Arial" panose="020B0604020202020204" pitchFamily="34" charset="0"/>
                        <a:buChar char="•"/>
                      </a:pPr>
                      <a:r>
                        <a:rPr lang="en-US" dirty="0"/>
                        <a:t>Insider trading</a:t>
                      </a:r>
                    </a:p>
                  </a:txBody>
                  <a:tcPr>
                    <a:lnB w="9525" cmpd="sng">
                      <a:noFill/>
                      <a:prstDash val="dot"/>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22577643"/>
                  </a:ext>
                </a:extLst>
              </a:tr>
              <a:tr h="253487">
                <a:tc>
                  <a:txBody>
                    <a:bodyPr/>
                    <a:lstStyle/>
                    <a:p>
                      <a:r>
                        <a:rPr lang="en-US" b="1" dirty="0">
                          <a:solidFill>
                            <a:schemeClr val="bg1"/>
                          </a:solidFill>
                        </a:rPr>
                        <a:t>Red flags</a:t>
                      </a:r>
                    </a:p>
                  </a:txBody>
                  <a:tcPr>
                    <a:lnL w="0" cmpd="sng">
                      <a:noFill/>
                    </a:lnL>
                    <a:lnR w="19050" cmpd="sng">
                      <a:noFill/>
                    </a:lnR>
                    <a:lnT w="9525" cmpd="sng">
                      <a:noFill/>
                      <a:prstDash val="dot"/>
                    </a:lnT>
                    <a:lnB w="9525" cmpd="sng">
                      <a:noFill/>
                      <a:prstDash val="dot"/>
                    </a:lnB>
                    <a:lnTlToBr w="12700" cmpd="sng">
                      <a:noFill/>
                      <a:prstDash val="solid"/>
                    </a:lnTlToBr>
                    <a:lnBlToTr w="12700" cmpd="sng">
                      <a:noFill/>
                      <a:prstDash val="solid"/>
                    </a:lnBlToTr>
                    <a:solidFill>
                      <a:srgbClr val="FF8200"/>
                    </a:solidFill>
                  </a:tcPr>
                </a:tc>
                <a:tc>
                  <a:txBody>
                    <a:bodyPr/>
                    <a:lstStyle/>
                    <a:p>
                      <a:endParaRPr lang="en-US" b="1" dirty="0">
                        <a:solidFill>
                          <a:schemeClr val="bg1"/>
                        </a:solidFill>
                      </a:endParaRPr>
                    </a:p>
                  </a:txBody>
                  <a:tcPr>
                    <a:lnL w="19050" cmpd="sng">
                      <a:noFill/>
                    </a:lnL>
                    <a:lnR w="19050" cmpd="sng">
                      <a:noFill/>
                    </a:lnR>
                    <a:lnT w="9525" cmpd="sng">
                      <a:noFill/>
                      <a:prstDash val="dot"/>
                    </a:lnT>
                    <a:lnB w="9525" cmpd="sng">
                      <a:noFill/>
                      <a:prstDash val="dot"/>
                    </a:lnB>
                    <a:lnTlToBr w="12700" cmpd="sng">
                      <a:noFill/>
                      <a:prstDash val="solid"/>
                    </a:lnTlToBr>
                    <a:lnBlToTr w="12700" cmpd="sng">
                      <a:noFill/>
                      <a:prstDash val="solid"/>
                    </a:lnBlToTr>
                    <a:noFill/>
                  </a:tcPr>
                </a:tc>
                <a:tc>
                  <a:txBody>
                    <a:bodyPr/>
                    <a:lstStyle/>
                    <a:p>
                      <a:r>
                        <a:rPr lang="en-US" b="1" dirty="0">
                          <a:solidFill>
                            <a:schemeClr val="bg1"/>
                          </a:solidFill>
                        </a:rPr>
                        <a:t>Next steps</a:t>
                      </a:r>
                    </a:p>
                  </a:txBody>
                  <a:tcPr>
                    <a:lnL w="19050" cmpd="sng">
                      <a:noFill/>
                    </a:lnL>
                    <a:lnR w="0" cmpd="sng">
                      <a:noFill/>
                    </a:lnR>
                    <a:lnT w="9525" cmpd="sng">
                      <a:noFill/>
                      <a:prstDash val="dot"/>
                    </a:lnT>
                    <a:lnB w="9525" cmpd="sng">
                      <a:noFill/>
                      <a:prstDash val="dot"/>
                    </a:lnB>
                    <a:lnTlToBr w="12700" cmpd="sng">
                      <a:noFill/>
                      <a:prstDash val="solid"/>
                    </a:lnTlToBr>
                    <a:lnBlToTr w="12700" cmpd="sng">
                      <a:noFill/>
                      <a:prstDash val="solid"/>
                    </a:lnBlToTr>
                    <a:solidFill>
                      <a:srgbClr val="92D23C"/>
                    </a:solidFill>
                  </a:tcPr>
                </a:tc>
                <a:extLst>
                  <a:ext uri="{0D108BD9-81ED-4DB2-BD59-A6C34878D82A}">
                    <a16:rowId xmlns:a16="http://schemas.microsoft.com/office/drawing/2014/main" val="3537602862"/>
                  </a:ext>
                </a:extLst>
              </a:tr>
              <a:tr h="3412609">
                <a:tc>
                  <a:txBody>
                    <a:bodyPr/>
                    <a:lstStyle/>
                    <a:p>
                      <a:pPr marL="171450" indent="-171450">
                        <a:buFont typeface="Arial" panose="020B0604020202020204" pitchFamily="34" charset="0"/>
                        <a:buChar char="•"/>
                      </a:pPr>
                      <a:r>
                        <a:rPr lang="en-US" dirty="0"/>
                        <a:t>Information ‘leaks’ to the press, competitors, potential bidders, customers, suppliers, unsecured creditors committee, etc. – Either rumored or confirmed</a:t>
                      </a:r>
                    </a:p>
                    <a:p>
                      <a:pPr marL="171450" indent="-171450">
                        <a:buFont typeface="Arial" panose="020B0604020202020204" pitchFamily="34" charset="0"/>
                        <a:buChar char="•"/>
                      </a:pPr>
                      <a:r>
                        <a:rPr lang="en-US" dirty="0"/>
                        <a:t>Company does not require confidential information to be marked as such</a:t>
                      </a:r>
                    </a:p>
                    <a:p>
                      <a:pPr marL="171450" indent="-171450">
                        <a:buFont typeface="Arial" panose="020B0604020202020204" pitchFamily="34" charset="0"/>
                        <a:buChar char="•"/>
                      </a:pPr>
                      <a:r>
                        <a:rPr lang="en-US" dirty="0"/>
                        <a:t>Company does not have a written policy about how to handle confidential information</a:t>
                      </a:r>
                    </a:p>
                    <a:p>
                      <a:pPr marL="171450" indent="-171450">
                        <a:buFont typeface="Arial" panose="020B0604020202020204" pitchFamily="34" charset="0"/>
                        <a:buChar char="•"/>
                      </a:pPr>
                      <a:r>
                        <a:rPr lang="en-US" dirty="0"/>
                        <a:t>Employees do not receive communications about how to manage confidential information</a:t>
                      </a:r>
                    </a:p>
                    <a:p>
                      <a:pPr marL="171450" indent="-171450">
                        <a:buFont typeface="Arial" panose="020B0604020202020204" pitchFamily="34" charset="0"/>
                        <a:buChar char="•"/>
                      </a:pPr>
                      <a:r>
                        <a:rPr lang="en-US" dirty="0"/>
                        <a:t>Employees are not explicitly advised to direct external information requests to a specific person with the business, usually legal or public relations</a:t>
                      </a:r>
                    </a:p>
                    <a:p>
                      <a:pPr marL="171450" indent="-171450">
                        <a:buFont typeface="Arial" panose="020B0604020202020204" pitchFamily="34" charset="0"/>
                        <a:buChar char="•"/>
                      </a:pPr>
                      <a:r>
                        <a:rPr lang="en-US" dirty="0"/>
                        <a:t>When terminating employees, the company does not provide reminder of the obligation to preserve confidential information after employment ends</a:t>
                      </a:r>
                    </a:p>
                  </a:txBody>
                  <a:tcPr>
                    <a:lnT w="9525" cmpd="sng">
                      <a:noFill/>
                      <a:prstDash val="dot"/>
                    </a:lnT>
                  </a:tcPr>
                </a:tc>
                <a:tc>
                  <a:txBody>
                    <a:bodyPr/>
                    <a:lstStyle/>
                    <a:p>
                      <a:endParaRPr lang="en-US" dirty="0"/>
                    </a:p>
                  </a:txBody>
                  <a:tcPr>
                    <a:lnT w="9525" cmpd="sng">
                      <a:noFill/>
                      <a:prstDash val="dot"/>
                    </a:lnT>
                    <a:noFill/>
                  </a:tcPr>
                </a:tc>
                <a:tc>
                  <a:txBody>
                    <a:bodyPr/>
                    <a:lstStyle/>
                    <a:p>
                      <a:pPr marL="171450" indent="-171450">
                        <a:buFont typeface="Arial" panose="020B0604020202020204" pitchFamily="34" charset="0"/>
                        <a:buChar char="•"/>
                      </a:pPr>
                      <a:r>
                        <a:rPr lang="en-US" dirty="0"/>
                        <a:t>Develop/refine processes and procedures surrounding the treatment of confidential information, including authorizations required – both for the company and the advisory teams</a:t>
                      </a:r>
                    </a:p>
                    <a:p>
                      <a:pPr marL="171450" indent="-171450">
                        <a:buFont typeface="Arial" panose="020B0604020202020204" pitchFamily="34" charset="0"/>
                        <a:buChar char="•"/>
                      </a:pPr>
                      <a:r>
                        <a:rPr lang="en-US" dirty="0"/>
                        <a:t>Investigate sources of information ‘leaks’ – then with advisory team lead, take appropriate action</a:t>
                      </a:r>
                    </a:p>
                    <a:p>
                      <a:pPr marL="171450" indent="-171450">
                        <a:buFont typeface="Arial" panose="020B0604020202020204" pitchFamily="34" charset="0"/>
                        <a:buChar char="•"/>
                      </a:pPr>
                      <a:r>
                        <a:rPr lang="en-US" dirty="0"/>
                        <a:t>Ensure access to ‘data rooms’ – electronic or hard copy – is managed to protect confidential information</a:t>
                      </a:r>
                    </a:p>
                    <a:p>
                      <a:pPr marL="171450" indent="-171450">
                        <a:buFont typeface="Arial" panose="020B0604020202020204" pitchFamily="34" charset="0"/>
                        <a:buChar char="•"/>
                      </a:pPr>
                      <a:r>
                        <a:rPr lang="en-US" dirty="0"/>
                        <a:t>Establish a single point of contact for external constituent’s data requests</a:t>
                      </a:r>
                    </a:p>
                  </a:txBody>
                  <a:tcPr>
                    <a:lnT w="9525" cmpd="sng">
                      <a:noFill/>
                      <a:prstDash val="dot"/>
                    </a:lnT>
                  </a:tcPr>
                </a:tc>
                <a:extLst>
                  <a:ext uri="{0D108BD9-81ED-4DB2-BD59-A6C34878D82A}">
                    <a16:rowId xmlns:a16="http://schemas.microsoft.com/office/drawing/2014/main" val="1145040484"/>
                  </a:ext>
                </a:extLst>
              </a:tr>
            </a:tbl>
          </a:graphicData>
        </a:graphic>
      </p:graphicFrame>
      <p:sp>
        <p:nvSpPr>
          <p:cNvPr id="3" name="Rectangle 2">
            <a:extLst>
              <a:ext uri="{FF2B5EF4-FFF2-40B4-BE49-F238E27FC236}">
                <a16:creationId xmlns:a16="http://schemas.microsoft.com/office/drawing/2014/main" id="{54333520-F51F-D79E-1426-5D2B6F764CD9}"/>
              </a:ext>
            </a:extLst>
          </p:cNvPr>
          <p:cNvSpPr/>
          <p:nvPr/>
        </p:nvSpPr>
        <p:spPr bwMode="gray">
          <a:xfrm>
            <a:off x="274320" y="1152142"/>
            <a:ext cx="1859280" cy="5204207"/>
          </a:xfrm>
          <a:prstGeom prst="rect">
            <a:avLst/>
          </a:prstGeom>
          <a:solidFill>
            <a:srgbClr val="8C43A2"/>
          </a:solidFill>
          <a:ln w="9525">
            <a:solidFill>
              <a:schemeClr val="accent1"/>
            </a:solidFill>
          </a:ln>
        </p:spPr>
        <p:txBody>
          <a:bodyPr vert="horz" wrap="square" lIns="73152" tIns="73152" rIns="73152" bIns="73152" rtlCol="0" anchor="t" anchorCtr="0">
            <a:noAutofit/>
          </a:bodyPr>
          <a:lstStyle/>
          <a:p>
            <a:r>
              <a:rPr lang="en-US" sz="1200" b="1" dirty="0">
                <a:solidFill>
                  <a:schemeClr val="bg1"/>
                </a:solidFill>
              </a:rPr>
              <a:t>It is critical that the company </a:t>
            </a:r>
            <a:br>
              <a:rPr lang="en-US" sz="1200" b="1" dirty="0">
                <a:solidFill>
                  <a:schemeClr val="bg1"/>
                </a:solidFill>
              </a:rPr>
            </a:br>
            <a:r>
              <a:rPr lang="en-US" sz="1200" b="1" dirty="0">
                <a:solidFill>
                  <a:schemeClr val="bg1"/>
                </a:solidFill>
              </a:rPr>
              <a:t>has appropriate safeguards in place to ensure that sensitive information </a:t>
            </a:r>
            <a:br>
              <a:rPr lang="en-US" sz="1200" b="1" dirty="0">
                <a:solidFill>
                  <a:schemeClr val="bg1"/>
                </a:solidFill>
              </a:rPr>
            </a:br>
            <a:r>
              <a:rPr lang="en-US" sz="1200" b="1" dirty="0">
                <a:solidFill>
                  <a:schemeClr val="bg1"/>
                </a:solidFill>
              </a:rPr>
              <a:t>is not inappropriately communicated to anyone </a:t>
            </a:r>
            <a:br>
              <a:rPr lang="en-US" sz="1200" b="1" dirty="0">
                <a:solidFill>
                  <a:schemeClr val="bg1"/>
                </a:solidFill>
              </a:rPr>
            </a:br>
            <a:r>
              <a:rPr lang="en-US" sz="1200" b="1" dirty="0">
                <a:solidFill>
                  <a:schemeClr val="bg1"/>
                </a:solidFill>
              </a:rPr>
              <a:t>within or </a:t>
            </a:r>
            <a:br>
              <a:rPr lang="en-US" sz="1200" b="1" dirty="0">
                <a:solidFill>
                  <a:schemeClr val="bg1"/>
                </a:solidFill>
              </a:rPr>
            </a:br>
            <a:r>
              <a:rPr lang="en-US" sz="1200" b="1" dirty="0">
                <a:solidFill>
                  <a:schemeClr val="bg1"/>
                </a:solidFill>
              </a:rPr>
              <a:t>outside an organization </a:t>
            </a:r>
          </a:p>
        </p:txBody>
      </p:sp>
      <p:pic>
        <p:nvPicPr>
          <p:cNvPr id="6" name="Graphic 5">
            <a:extLst>
              <a:ext uri="{FF2B5EF4-FFF2-40B4-BE49-F238E27FC236}">
                <a16:creationId xmlns:a16="http://schemas.microsoft.com/office/drawing/2014/main" id="{57B9A052-0884-C339-81EF-046FB045E43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66800" y="5239514"/>
            <a:ext cx="932688" cy="932688"/>
          </a:xfrm>
          <a:prstGeom prst="rect">
            <a:avLst/>
          </a:prstGeom>
        </p:spPr>
      </p:pic>
    </p:spTree>
    <p:extLst>
      <p:ext uri="{BB962C8B-B14F-4D97-AF65-F5344CB8AC3E}">
        <p14:creationId xmlns:p14="http://schemas.microsoft.com/office/powerpoint/2010/main" val="4285278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EA9D6D-7DBF-115B-DE63-5B6765861E0C}"/>
              </a:ext>
            </a:extLst>
          </p:cNvPr>
          <p:cNvGraphicFramePr>
            <a:graphicFrameLocks noChangeAspect="1"/>
          </p:cNvGraphicFramePr>
          <p:nvPr>
            <p:custDataLst>
              <p:tags r:id="rId1"/>
            </p:custDataLst>
            <p:extLst>
              <p:ext uri="{D42A27DB-BD31-4B8C-83A1-F6EECF244321}">
                <p14:modId xmlns:p14="http://schemas.microsoft.com/office/powerpoint/2010/main" val="2832211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4" name="think-cell data - do not delete" hidden="1">
                        <a:extLst>
                          <a:ext uri="{FF2B5EF4-FFF2-40B4-BE49-F238E27FC236}">
                            <a16:creationId xmlns:a16="http://schemas.microsoft.com/office/drawing/2014/main" id="{65EA9D6D-7DBF-115B-DE63-5B6765861E0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BE2B3E7-D158-085E-E020-BDE7B0FACD5B}"/>
              </a:ext>
            </a:extLst>
          </p:cNvPr>
          <p:cNvSpPr>
            <a:spLocks noGrp="1"/>
          </p:cNvSpPr>
          <p:nvPr>
            <p:ph type="title"/>
          </p:nvPr>
        </p:nvSpPr>
        <p:spPr/>
        <p:txBody>
          <a:bodyPr vert="horz"/>
          <a:lstStyle/>
          <a:p>
            <a:r>
              <a:rPr lang="en-US" dirty="0"/>
              <a:t>Explicit Ethical Issues: Turnaround and restructuring related processes - disposition of assets</a:t>
            </a:r>
          </a:p>
        </p:txBody>
      </p:sp>
      <p:graphicFrame>
        <p:nvGraphicFramePr>
          <p:cNvPr id="14" name="Table 14">
            <a:extLst>
              <a:ext uri="{FF2B5EF4-FFF2-40B4-BE49-F238E27FC236}">
                <a16:creationId xmlns:a16="http://schemas.microsoft.com/office/drawing/2014/main" id="{B877EE48-2115-7CBF-3E22-6786ABB6C8A4}"/>
              </a:ext>
            </a:extLst>
          </p:cNvPr>
          <p:cNvGraphicFramePr>
            <a:graphicFrameLocks noGrp="1"/>
          </p:cNvGraphicFramePr>
          <p:nvPr>
            <p:extLst>
              <p:ext uri="{D42A27DB-BD31-4B8C-83A1-F6EECF244321}">
                <p14:modId xmlns:p14="http://schemas.microsoft.com/office/powerpoint/2010/main" val="3164673852"/>
              </p:ext>
            </p:extLst>
          </p:nvPr>
        </p:nvGraphicFramePr>
        <p:xfrm>
          <a:off x="2362200" y="1152144"/>
          <a:ext cx="6554227" cy="5075380"/>
        </p:xfrm>
        <a:graphic>
          <a:graphicData uri="http://schemas.openxmlformats.org/drawingml/2006/table">
            <a:tbl>
              <a:tblPr firstRow="1" bandRow="1">
                <a:tableStyleId>{EBB1D203-1372-4C57-B10A-E3B16F0ECCC6}</a:tableStyleId>
              </a:tblPr>
              <a:tblGrid>
                <a:gridCol w="4176787">
                  <a:extLst>
                    <a:ext uri="{9D8B030D-6E8A-4147-A177-3AD203B41FA5}">
                      <a16:colId xmlns:a16="http://schemas.microsoft.com/office/drawing/2014/main" val="4027386620"/>
                    </a:ext>
                  </a:extLst>
                </a:gridCol>
                <a:gridCol w="208280">
                  <a:extLst>
                    <a:ext uri="{9D8B030D-6E8A-4147-A177-3AD203B41FA5}">
                      <a16:colId xmlns:a16="http://schemas.microsoft.com/office/drawing/2014/main" val="2125685291"/>
                    </a:ext>
                  </a:extLst>
                </a:gridCol>
                <a:gridCol w="2169160">
                  <a:extLst>
                    <a:ext uri="{9D8B030D-6E8A-4147-A177-3AD203B41FA5}">
                      <a16:colId xmlns:a16="http://schemas.microsoft.com/office/drawing/2014/main" val="3800817799"/>
                    </a:ext>
                  </a:extLst>
                </a:gridCol>
              </a:tblGrid>
              <a:tr h="274867">
                <a:tc gridSpan="3">
                  <a:txBody>
                    <a:bodyPr/>
                    <a:lstStyle/>
                    <a:p>
                      <a:r>
                        <a:rPr lang="en-US" dirty="0"/>
                        <a:t>Potential ethics issues</a:t>
                      </a:r>
                    </a:p>
                  </a:txBody>
                  <a:tcPr>
                    <a:solidFill>
                      <a:srgbClr val="00A2EE"/>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95010186"/>
                  </a:ext>
                </a:extLst>
              </a:tr>
              <a:tr h="1100542">
                <a:tc gridSpan="3">
                  <a:txBody>
                    <a:bodyPr/>
                    <a:lstStyle/>
                    <a:p>
                      <a:pPr marL="171450" indent="-171450">
                        <a:buFont typeface="Arial" panose="020B0604020202020204" pitchFamily="34" charset="0"/>
                        <a:buChar char="•"/>
                      </a:pPr>
                      <a:r>
                        <a:rPr lang="en-US" dirty="0"/>
                        <a:t>Sales transactions do not provide the greatest potential value to the company or its stakeholders, including creditors</a:t>
                      </a:r>
                    </a:p>
                    <a:p>
                      <a:pPr marL="171450" indent="-171450">
                        <a:buFont typeface="Arial" panose="020B0604020202020204" pitchFamily="34" charset="0"/>
                        <a:buChar char="•"/>
                      </a:pPr>
                      <a:r>
                        <a:rPr lang="en-US" dirty="0"/>
                        <a:t>Company led sales transactions are managed on terms other than ‘arms length’ </a:t>
                      </a:r>
                    </a:p>
                    <a:p>
                      <a:pPr marL="171450" indent="-171450">
                        <a:buFont typeface="Arial" panose="020B0604020202020204" pitchFamily="34" charset="0"/>
                        <a:buChar char="•"/>
                      </a:pPr>
                      <a:r>
                        <a:rPr lang="en-US" dirty="0"/>
                        <a:t>Management has secret agenda (i.e. Favors buyers who plan to rehire them)</a:t>
                      </a:r>
                    </a:p>
                    <a:p>
                      <a:pPr marL="171450" indent="-171450">
                        <a:buFont typeface="Arial" panose="020B0604020202020204" pitchFamily="34" charset="0"/>
                        <a:buChar char="•"/>
                      </a:pPr>
                      <a:r>
                        <a:rPr lang="en-US" dirty="0"/>
                        <a:t>Circumventing bankruptcy approved sale procedures</a:t>
                      </a:r>
                    </a:p>
                  </a:txBody>
                  <a:tcPr>
                    <a:lnB w="9525" cmpd="sng">
                      <a:noFill/>
                      <a:prstDash val="dot"/>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22577643"/>
                  </a:ext>
                </a:extLst>
              </a:tr>
              <a:tr h="274867">
                <a:tc>
                  <a:txBody>
                    <a:bodyPr/>
                    <a:lstStyle/>
                    <a:p>
                      <a:r>
                        <a:rPr lang="en-US" b="1" dirty="0">
                          <a:solidFill>
                            <a:schemeClr val="bg1"/>
                          </a:solidFill>
                        </a:rPr>
                        <a:t>Red flags</a:t>
                      </a:r>
                    </a:p>
                  </a:txBody>
                  <a:tcPr>
                    <a:lnL w="0" cmpd="sng">
                      <a:noFill/>
                    </a:lnL>
                    <a:lnR w="19050" cmpd="sng">
                      <a:noFill/>
                    </a:lnR>
                    <a:lnT w="9525" cmpd="sng">
                      <a:noFill/>
                      <a:prstDash val="dot"/>
                    </a:lnT>
                    <a:lnB w="9525" cmpd="sng">
                      <a:noFill/>
                      <a:prstDash val="dot"/>
                    </a:lnB>
                    <a:lnTlToBr w="12700" cmpd="sng">
                      <a:noFill/>
                      <a:prstDash val="solid"/>
                    </a:lnTlToBr>
                    <a:lnBlToTr w="12700" cmpd="sng">
                      <a:noFill/>
                      <a:prstDash val="solid"/>
                    </a:lnBlToTr>
                    <a:solidFill>
                      <a:srgbClr val="FF8200"/>
                    </a:solidFill>
                  </a:tcPr>
                </a:tc>
                <a:tc>
                  <a:txBody>
                    <a:bodyPr/>
                    <a:lstStyle/>
                    <a:p>
                      <a:endParaRPr lang="en-US" b="1" dirty="0">
                        <a:solidFill>
                          <a:schemeClr val="bg1"/>
                        </a:solidFill>
                      </a:endParaRPr>
                    </a:p>
                  </a:txBody>
                  <a:tcPr>
                    <a:lnL w="19050" cmpd="sng">
                      <a:noFill/>
                    </a:lnL>
                    <a:lnR w="19050" cmpd="sng">
                      <a:noFill/>
                    </a:lnR>
                    <a:lnT w="9525" cmpd="sng">
                      <a:noFill/>
                      <a:prstDash val="dot"/>
                    </a:lnT>
                    <a:lnB w="9525" cmpd="sng">
                      <a:noFill/>
                      <a:prstDash val="dot"/>
                    </a:lnB>
                    <a:lnTlToBr w="12700" cmpd="sng">
                      <a:noFill/>
                      <a:prstDash val="solid"/>
                    </a:lnTlToBr>
                    <a:lnBlToTr w="12700" cmpd="sng">
                      <a:noFill/>
                      <a:prstDash val="solid"/>
                    </a:lnBlToTr>
                    <a:noFill/>
                  </a:tcPr>
                </a:tc>
                <a:tc>
                  <a:txBody>
                    <a:bodyPr/>
                    <a:lstStyle/>
                    <a:p>
                      <a:r>
                        <a:rPr lang="en-US" b="1" dirty="0">
                          <a:solidFill>
                            <a:schemeClr val="bg1"/>
                          </a:solidFill>
                        </a:rPr>
                        <a:t>Next steps</a:t>
                      </a:r>
                    </a:p>
                  </a:txBody>
                  <a:tcPr>
                    <a:lnL w="19050" cmpd="sng">
                      <a:noFill/>
                    </a:lnL>
                    <a:lnR w="0" cmpd="sng">
                      <a:noFill/>
                    </a:lnR>
                    <a:lnT w="9525" cmpd="sng">
                      <a:noFill/>
                      <a:prstDash val="dot"/>
                    </a:lnT>
                    <a:lnB w="9525" cmpd="sng">
                      <a:noFill/>
                      <a:prstDash val="dot"/>
                    </a:lnB>
                    <a:lnTlToBr w="12700" cmpd="sng">
                      <a:noFill/>
                      <a:prstDash val="solid"/>
                    </a:lnTlToBr>
                    <a:lnBlToTr w="12700" cmpd="sng">
                      <a:noFill/>
                      <a:prstDash val="solid"/>
                    </a:lnBlToTr>
                    <a:solidFill>
                      <a:srgbClr val="92D23C"/>
                    </a:solidFill>
                  </a:tcPr>
                </a:tc>
                <a:extLst>
                  <a:ext uri="{0D108BD9-81ED-4DB2-BD59-A6C34878D82A}">
                    <a16:rowId xmlns:a16="http://schemas.microsoft.com/office/drawing/2014/main" val="3537602862"/>
                  </a:ext>
                </a:extLst>
              </a:tr>
              <a:tr h="3250735">
                <a:tc>
                  <a:txBody>
                    <a:bodyPr/>
                    <a:lstStyle/>
                    <a:p>
                      <a:pPr marL="171450" indent="-171450">
                        <a:buFont typeface="Arial" panose="020B0604020202020204" pitchFamily="34" charset="0"/>
                        <a:buChar char="•"/>
                      </a:pPr>
                      <a:r>
                        <a:rPr lang="en-US" dirty="0"/>
                        <a:t>There is evidence that the company has ‘secret liens’ – uniform commercial code and state laws relating to security interests taken in real property are designed to give the public notice of security interests and liens. Without public notice, the security interest or lien is unknown to anyone outside the transaction</a:t>
                      </a:r>
                    </a:p>
                    <a:p>
                      <a:pPr marL="171450" indent="-171450">
                        <a:buFont typeface="Arial" panose="020B0604020202020204" pitchFamily="34" charset="0"/>
                        <a:buChar char="•"/>
                      </a:pPr>
                      <a:r>
                        <a:rPr lang="en-US" dirty="0"/>
                        <a:t>Bad public reporting where it is difficult to determine if such collateral is pledged to a lender or group of lenders or if certain actions were required to perfect the lien with a collateral trustee and they had not been done</a:t>
                      </a:r>
                    </a:p>
                    <a:p>
                      <a:pPr marL="171450" indent="-171450">
                        <a:buFont typeface="Arial" panose="020B0604020202020204" pitchFamily="34" charset="0"/>
                        <a:buChar char="•"/>
                      </a:pPr>
                      <a:r>
                        <a:rPr lang="en-US" dirty="0"/>
                        <a:t>Asset sales</a:t>
                      </a:r>
                    </a:p>
                    <a:p>
                      <a:pPr marL="351450" lvl="1" indent="-171450" algn="l" defTabSz="365756" rtl="0" eaLnBrk="1" fontAlgn="base" hangingPunct="1">
                        <a:lnSpc>
                          <a:spcPct val="110000"/>
                        </a:lnSpc>
                        <a:spcBef>
                          <a:spcPts val="0"/>
                        </a:spcBef>
                        <a:spcAft>
                          <a:spcPts val="600"/>
                        </a:spcAft>
                        <a:buClrTx/>
                        <a:buFont typeface="Verdana" panose="020B0604030504040204" pitchFamily="34" charset="0"/>
                        <a:buChar char="‒"/>
                      </a:pPr>
                      <a:r>
                        <a:rPr lang="en-US" sz="1000" dirty="0">
                          <a:solidFill>
                            <a:schemeClr val="tx1"/>
                          </a:solidFill>
                          <a:latin typeface="+mn-lt"/>
                          <a:ea typeface="+mn-ea"/>
                          <a:cs typeface="+mn-cs"/>
                        </a:rPr>
                        <a:t>Are made without a competitive bidding process</a:t>
                      </a:r>
                    </a:p>
                    <a:p>
                      <a:pPr marL="351450" lvl="1" indent="-171450" algn="l" defTabSz="365756" rtl="0" eaLnBrk="1" fontAlgn="base" hangingPunct="1">
                        <a:lnSpc>
                          <a:spcPct val="110000"/>
                        </a:lnSpc>
                        <a:spcBef>
                          <a:spcPts val="0"/>
                        </a:spcBef>
                        <a:spcAft>
                          <a:spcPts val="600"/>
                        </a:spcAft>
                        <a:buClrTx/>
                        <a:buFont typeface="Verdana" panose="020B0604030504040204" pitchFamily="34" charset="0"/>
                        <a:buChar char="‒"/>
                      </a:pPr>
                      <a:r>
                        <a:rPr lang="en-US" sz="1000" dirty="0">
                          <a:solidFill>
                            <a:schemeClr val="tx1"/>
                          </a:solidFill>
                          <a:latin typeface="+mn-lt"/>
                          <a:ea typeface="+mn-ea"/>
                          <a:cs typeface="+mn-cs"/>
                        </a:rPr>
                        <a:t>Are not ‘arm’s length’ with the counterparty</a:t>
                      </a:r>
                    </a:p>
                    <a:p>
                      <a:pPr marL="351450" lvl="1" indent="-171450" algn="l" defTabSz="365756" rtl="0" eaLnBrk="1" fontAlgn="base" hangingPunct="1">
                        <a:lnSpc>
                          <a:spcPct val="110000"/>
                        </a:lnSpc>
                        <a:spcBef>
                          <a:spcPts val="0"/>
                        </a:spcBef>
                        <a:spcAft>
                          <a:spcPts val="600"/>
                        </a:spcAft>
                        <a:buClrTx/>
                        <a:buFont typeface="Verdana" panose="020B0604030504040204" pitchFamily="34" charset="0"/>
                        <a:buChar char="‒"/>
                      </a:pPr>
                      <a:r>
                        <a:rPr lang="en-US" sz="1000" dirty="0">
                          <a:solidFill>
                            <a:schemeClr val="tx1"/>
                          </a:solidFill>
                          <a:latin typeface="+mn-lt"/>
                          <a:ea typeface="+mn-ea"/>
                          <a:cs typeface="+mn-cs"/>
                        </a:rPr>
                        <a:t>Are bid with inadequate, incorrect or unequal levels of information</a:t>
                      </a:r>
                    </a:p>
                    <a:p>
                      <a:pPr marL="351450" lvl="1" indent="-171450" algn="l" defTabSz="365756" rtl="0" eaLnBrk="1" fontAlgn="base" hangingPunct="1">
                        <a:lnSpc>
                          <a:spcPct val="110000"/>
                        </a:lnSpc>
                        <a:spcBef>
                          <a:spcPts val="0"/>
                        </a:spcBef>
                        <a:spcAft>
                          <a:spcPts val="600"/>
                        </a:spcAft>
                        <a:buClrTx/>
                        <a:buFont typeface="Verdana" panose="020B0604030504040204" pitchFamily="34" charset="0"/>
                        <a:buChar char="‒"/>
                      </a:pPr>
                      <a:r>
                        <a:rPr lang="en-US" sz="1000" dirty="0">
                          <a:solidFill>
                            <a:schemeClr val="tx1"/>
                          </a:solidFill>
                          <a:latin typeface="+mn-lt"/>
                          <a:ea typeface="+mn-ea"/>
                          <a:cs typeface="+mn-cs"/>
                        </a:rPr>
                        <a:t>Are conducted under ‘normal course’ assumptions when they perhaps warrant court and/or creditor approval</a:t>
                      </a:r>
                    </a:p>
                  </a:txBody>
                  <a:tcPr>
                    <a:lnT w="9525" cmpd="sng">
                      <a:noFill/>
                      <a:prstDash val="dot"/>
                    </a:lnT>
                  </a:tcPr>
                </a:tc>
                <a:tc>
                  <a:txBody>
                    <a:bodyPr/>
                    <a:lstStyle/>
                    <a:p>
                      <a:endParaRPr lang="en-US" dirty="0"/>
                    </a:p>
                  </a:txBody>
                  <a:tcPr>
                    <a:lnT w="9525" cmpd="sng">
                      <a:noFill/>
                      <a:prstDash val="dot"/>
                    </a:lnT>
                    <a:noFill/>
                  </a:tcPr>
                </a:tc>
                <a:tc>
                  <a:txBody>
                    <a:bodyPr/>
                    <a:lstStyle/>
                    <a:p>
                      <a:pPr marL="171450" indent="-171450">
                        <a:buFont typeface="Arial" panose="020B0604020202020204" pitchFamily="34" charset="0"/>
                        <a:buChar char="•"/>
                      </a:pPr>
                      <a:r>
                        <a:rPr lang="en-US" dirty="0"/>
                        <a:t>Ensure that there is a documented process for managing asset sales transactions from the bid stage through the closing process – for all asset sales transactions, including di minimis sales</a:t>
                      </a:r>
                    </a:p>
                    <a:p>
                      <a:pPr marL="171450" indent="-171450">
                        <a:buFont typeface="Arial" panose="020B0604020202020204" pitchFamily="34" charset="0"/>
                        <a:buChar char="•"/>
                      </a:pPr>
                      <a:r>
                        <a:rPr lang="en-US" dirty="0"/>
                        <a:t>Communicate the process across the advisory team and the company</a:t>
                      </a:r>
                    </a:p>
                    <a:p>
                      <a:pPr marL="171450" indent="-171450">
                        <a:buFont typeface="Arial" panose="020B0604020202020204" pitchFamily="34" charset="0"/>
                        <a:buChar char="•"/>
                      </a:pPr>
                      <a:r>
                        <a:rPr lang="en-US" dirty="0"/>
                        <a:t>Immediately escalate potential concerns up the appropriate channels</a:t>
                      </a:r>
                    </a:p>
                  </a:txBody>
                  <a:tcPr>
                    <a:lnT w="9525" cmpd="sng">
                      <a:noFill/>
                      <a:prstDash val="dot"/>
                    </a:lnT>
                  </a:tcPr>
                </a:tc>
                <a:extLst>
                  <a:ext uri="{0D108BD9-81ED-4DB2-BD59-A6C34878D82A}">
                    <a16:rowId xmlns:a16="http://schemas.microsoft.com/office/drawing/2014/main" val="1145040484"/>
                  </a:ext>
                </a:extLst>
              </a:tr>
            </a:tbl>
          </a:graphicData>
        </a:graphic>
      </p:graphicFrame>
      <p:sp>
        <p:nvSpPr>
          <p:cNvPr id="5" name="Rectangle 4">
            <a:extLst>
              <a:ext uri="{FF2B5EF4-FFF2-40B4-BE49-F238E27FC236}">
                <a16:creationId xmlns:a16="http://schemas.microsoft.com/office/drawing/2014/main" id="{A1D2C437-B965-3331-DE47-FD95D3A50267}"/>
              </a:ext>
            </a:extLst>
          </p:cNvPr>
          <p:cNvSpPr/>
          <p:nvPr/>
        </p:nvSpPr>
        <p:spPr bwMode="gray">
          <a:xfrm>
            <a:off x="274321" y="1152144"/>
            <a:ext cx="1856232" cy="5204206"/>
          </a:xfrm>
          <a:prstGeom prst="rect">
            <a:avLst/>
          </a:prstGeom>
          <a:solidFill>
            <a:srgbClr val="8C43A2"/>
          </a:solidFill>
          <a:ln w="9525">
            <a:solidFill>
              <a:schemeClr val="accent3"/>
            </a:solidFill>
          </a:ln>
        </p:spPr>
        <p:txBody>
          <a:bodyPr vert="horz" wrap="square" lIns="73152" tIns="73152" rIns="73152" bIns="73152" rtlCol="0" anchor="t" anchorCtr="0">
            <a:noAutofit/>
          </a:bodyPr>
          <a:lstStyle/>
          <a:p>
            <a:pPr>
              <a:lnSpc>
                <a:spcPct val="100000"/>
              </a:lnSpc>
              <a:spcAft>
                <a:spcPts val="600"/>
              </a:spcAft>
            </a:pPr>
            <a:r>
              <a:rPr lang="en-US" sz="1200" b="1" dirty="0">
                <a:solidFill>
                  <a:schemeClr val="bg1"/>
                </a:solidFill>
              </a:rPr>
              <a:t>Bankruptcy provides an efficient mechanism for a company to quickly sell assets, in some cases free and clear of interests and liens, in order to maximize return on the sale </a:t>
            </a:r>
          </a:p>
        </p:txBody>
      </p:sp>
      <p:pic>
        <p:nvPicPr>
          <p:cNvPr id="8" name="Graphic 7">
            <a:extLst>
              <a:ext uri="{FF2B5EF4-FFF2-40B4-BE49-F238E27FC236}">
                <a16:creationId xmlns:a16="http://schemas.microsoft.com/office/drawing/2014/main" id="{703EAE2B-628A-8119-3EA3-D298684331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66800" y="5239512"/>
            <a:ext cx="932688" cy="932688"/>
          </a:xfrm>
          <a:prstGeom prst="rect">
            <a:avLst/>
          </a:prstGeom>
        </p:spPr>
      </p:pic>
    </p:spTree>
    <p:extLst>
      <p:ext uri="{BB962C8B-B14F-4D97-AF65-F5344CB8AC3E}">
        <p14:creationId xmlns:p14="http://schemas.microsoft.com/office/powerpoint/2010/main" val="2831186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F97CD-BB1E-CD90-0B4E-AE9473FDD318}"/>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BAEF54-275A-474B-C6DE-5DD660417345}"/>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a:extLst>
                          <a:ext uri="{FF2B5EF4-FFF2-40B4-BE49-F238E27FC236}">
                            <a16:creationId xmlns:a16="http://schemas.microsoft.com/office/drawing/2014/main" id="{9FBAEF54-275A-474B-C6DE-5DD660417345}"/>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5BD68A8-582B-002D-BF8D-27A594756712}"/>
              </a:ext>
            </a:extLst>
          </p:cNvPr>
          <p:cNvSpPr/>
          <p:nvPr>
            <p:custDataLst>
              <p:tags r:id="rId2"/>
            </p:custDataLst>
          </p:nvPr>
        </p:nvSpPr>
        <p:spPr bwMode="auto">
          <a:xfrm>
            <a:off x="0" y="0"/>
            <a:ext cx="158750" cy="158750"/>
          </a:xfrm>
          <a:prstGeom prst="rect">
            <a:avLst/>
          </a:prstGeom>
          <a:solidFill>
            <a:schemeClr val="accent2"/>
          </a:solidFill>
        </p:spPr>
        <p:txBody>
          <a:bodyPr vert="horz" wrap="none" lIns="0" tIns="0" rIns="0" bIns="0" numCol="1" spcCol="0" rtlCol="0" anchor="ctr" anchorCtr="0">
            <a:noAutofit/>
          </a:bodyPr>
          <a:lstStyle/>
          <a:p>
            <a:pPr algn="ctr">
              <a:spcBef>
                <a:spcPct val="0"/>
              </a:spcBef>
              <a:spcAft>
                <a:spcPct val="0"/>
              </a:spcAft>
            </a:pPr>
            <a:endParaRPr lang="en-US" sz="140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16" name="Main Content">
            <a:hlinkClick r:id="rId7" action="ppaction://hlinksldjump"/>
            <a:extLst>
              <a:ext uri="{FF2B5EF4-FFF2-40B4-BE49-F238E27FC236}">
                <a16:creationId xmlns:a16="http://schemas.microsoft.com/office/drawing/2014/main" id="{E6598D0C-EF3D-83C8-B500-8E46D017A624}"/>
              </a:ext>
            </a:extLst>
          </p:cNvPr>
          <p:cNvSpPr>
            <a:spLocks noGrp="1"/>
          </p:cNvSpPr>
          <p:nvPr>
            <p:custDataLst>
              <p:tags r:id="rId3"/>
            </p:custDataLst>
          </p:nvPr>
        </p:nvSpPr>
        <p:spPr bwMode="auto">
          <a:xfrm>
            <a:off x="276225" y="1066800"/>
            <a:ext cx="8594725" cy="1290638"/>
          </a:xfrm>
          <a:prstGeom prst="rect">
            <a:avLst/>
          </a:prstGeom>
          <a:noFill/>
          <a:ln w="9525">
            <a:noFill/>
          </a:ln>
          <a:extLst>
            <a:ext uri="{909E8E84-426E-40DD-AFC4-6F175D3DCCD1}">
              <a14:hiddenFill xmlns:a14="http://schemas.microsoft.com/office/drawing/2010/main">
                <a:solidFill>
                  <a:scrgbClr r="0" g="0" b="0"/>
                </a:solidFill>
              </a14:hiddenFill>
            </a:ext>
            <a:ext uri="{91240B29-F687-4F45-9708-019B960494DF}">
              <a14:hiddenLine xmlns:a14="http://schemas.microsoft.com/office/drawing/2010/main" w="9525">
                <a:solidFill>
                  <a:srgbClr val="5CB335"/>
                </a:solidFill>
              </a14:hiddenLine>
            </a:ext>
          </a:extLst>
        </p:spPr>
        <p:txBody>
          <a:bodyPr vert="horz" wrap="none" lIns="0" tIns="36513" rIns="0" bIns="34925" numCol="1" spcCol="0" rtlCol="0" anchor="ctr" anchorCtr="0">
            <a:noAutofit/>
          </a:bodyPr>
          <a:lstStyle>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pPr marL="182880" indent="-182880">
              <a:spcBef>
                <a:spcPct val="0"/>
              </a:spcBef>
              <a:spcAft>
                <a:spcPts val="600"/>
              </a:spcAft>
              <a:buFont typeface="Arial" panose="020B0604020202020204" pitchFamily="34" charset="0"/>
              <a:buChar char="•"/>
            </a:pPr>
            <a:r>
              <a:rPr lang="en-US" sz="1400" b="1" dirty="0">
                <a:sym typeface="+mn-lt"/>
              </a:rPr>
              <a:t>Cautionary Tales / Case Examples</a:t>
            </a:r>
          </a:p>
          <a:p>
            <a:pPr marL="365760" lvl="4" indent="-182880">
              <a:buFont typeface="Arial" pitchFamily="34" charset="0"/>
              <a:buChar char="-"/>
            </a:pPr>
            <a:endParaRPr lang="en-US" sz="1400" dirty="0"/>
          </a:p>
        </p:txBody>
      </p:sp>
      <p:sp>
        <p:nvSpPr>
          <p:cNvPr id="12" name="Title 11">
            <a:extLst>
              <a:ext uri="{FF2B5EF4-FFF2-40B4-BE49-F238E27FC236}">
                <a16:creationId xmlns:a16="http://schemas.microsoft.com/office/drawing/2014/main" id="{4EED9DAF-4B60-CA19-15D2-B9184D0D0818}"/>
              </a:ext>
            </a:extLst>
          </p:cNvPr>
          <p:cNvSpPr>
            <a:spLocks noGrp="1"/>
          </p:cNvSpPr>
          <p:nvPr>
            <p:ph type="title"/>
          </p:nvPr>
        </p:nvSpPr>
        <p:spPr/>
        <p:txBody>
          <a:bodyPr vert="horz"/>
          <a:lstStyle/>
          <a:p>
            <a:r>
              <a:rPr lang="en-US" dirty="0"/>
              <a:t>Part Two – Cautionary Tales and Case Examples</a:t>
            </a:r>
          </a:p>
        </p:txBody>
      </p:sp>
    </p:spTree>
    <p:extLst>
      <p:ext uri="{BB962C8B-B14F-4D97-AF65-F5344CB8AC3E}">
        <p14:creationId xmlns:p14="http://schemas.microsoft.com/office/powerpoint/2010/main" val="842817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hevron 5">
            <a:extLst>
              <a:ext uri="{FF2B5EF4-FFF2-40B4-BE49-F238E27FC236}">
                <a16:creationId xmlns:a16="http://schemas.microsoft.com/office/drawing/2014/main" id="{BA15015C-0091-483E-8F1C-15F7F6FFD27A}"/>
              </a:ext>
            </a:extLst>
          </p:cNvPr>
          <p:cNvSpPr>
            <a:spLocks noChangeArrowheads="1"/>
          </p:cNvSpPr>
          <p:nvPr/>
        </p:nvSpPr>
        <p:spPr bwMode="gray">
          <a:xfrm>
            <a:off x="4584633" y="1331937"/>
            <a:ext cx="2012594" cy="1595056"/>
          </a:xfrm>
          <a:prstGeom prst="homePlate">
            <a:avLst>
              <a:gd name="adj" fmla="val 26580"/>
            </a:avLst>
          </a:prstGeom>
          <a:solidFill>
            <a:srgbClr val="92D23C"/>
          </a:solidFill>
          <a:ln w="19050" algn="ctr">
            <a:solidFill>
              <a:schemeClr val="bg1"/>
            </a:solidFill>
            <a:round/>
            <a:headEnd/>
            <a:tailEnd/>
          </a:ln>
        </p:spPr>
        <p:txBody>
          <a:bodyPr lIns="274320" tIns="72000" rIns="72000" bIns="72000" anchor="ctr"/>
          <a:lstStyle/>
          <a:p>
            <a:pPr marL="3175" indent="-3175" eaLnBrk="0" hangingPunct="0"/>
            <a:r>
              <a:rPr lang="en-US" sz="1200" b="1" dirty="0">
                <a:solidFill>
                  <a:schemeClr val="bg1"/>
                </a:solidFill>
              </a:rPr>
              <a:t>WorldCom</a:t>
            </a:r>
          </a:p>
        </p:txBody>
      </p:sp>
      <p:sp>
        <p:nvSpPr>
          <p:cNvPr id="3" name="Chevron 5">
            <a:extLst>
              <a:ext uri="{FF2B5EF4-FFF2-40B4-BE49-F238E27FC236}">
                <a16:creationId xmlns:a16="http://schemas.microsoft.com/office/drawing/2014/main" id="{67DBADFF-903F-B3A3-347E-DD37E324D09B}"/>
              </a:ext>
            </a:extLst>
          </p:cNvPr>
          <p:cNvSpPr>
            <a:spLocks noChangeArrowheads="1"/>
          </p:cNvSpPr>
          <p:nvPr/>
        </p:nvSpPr>
        <p:spPr bwMode="gray">
          <a:xfrm rot="10800000" flipV="1">
            <a:off x="2551487" y="1331937"/>
            <a:ext cx="2012594" cy="1595056"/>
          </a:xfrm>
          <a:prstGeom prst="homePlate">
            <a:avLst>
              <a:gd name="adj" fmla="val 25872"/>
            </a:avLst>
          </a:prstGeom>
          <a:solidFill>
            <a:srgbClr val="8C43A2"/>
          </a:solidFill>
          <a:ln w="19050" algn="ctr">
            <a:solidFill>
              <a:schemeClr val="bg1"/>
            </a:solidFill>
            <a:round/>
            <a:headEnd/>
            <a:tailEnd/>
          </a:ln>
        </p:spPr>
        <p:txBody>
          <a:bodyPr vert="horz" lIns="504000" tIns="0" rIns="72000" bIns="72000" anchor="ctr" anchorCtr="0"/>
          <a:lstStyle/>
          <a:p>
            <a:r>
              <a:rPr lang="en-US" sz="1200" b="1" dirty="0">
                <a:solidFill>
                  <a:schemeClr val="bg1"/>
                </a:solidFill>
              </a:rPr>
              <a:t>Enron</a:t>
            </a:r>
          </a:p>
        </p:txBody>
      </p:sp>
      <p:sp>
        <p:nvSpPr>
          <p:cNvPr id="9" name="Chevron 5">
            <a:extLst>
              <a:ext uri="{FF2B5EF4-FFF2-40B4-BE49-F238E27FC236}">
                <a16:creationId xmlns:a16="http://schemas.microsoft.com/office/drawing/2014/main" id="{5786DCCD-567E-4A37-A720-114F85D7CE2D}"/>
              </a:ext>
            </a:extLst>
          </p:cNvPr>
          <p:cNvSpPr>
            <a:spLocks noChangeArrowheads="1"/>
          </p:cNvSpPr>
          <p:nvPr/>
        </p:nvSpPr>
        <p:spPr bwMode="gray">
          <a:xfrm rot="10800000" flipV="1">
            <a:off x="2553975" y="2947686"/>
            <a:ext cx="2012594" cy="1595056"/>
          </a:xfrm>
          <a:prstGeom prst="homePlate">
            <a:avLst>
              <a:gd name="adj" fmla="val 25872"/>
            </a:avLst>
          </a:prstGeom>
          <a:solidFill>
            <a:srgbClr val="00A2EE"/>
          </a:solidFill>
          <a:ln w="19050" algn="ctr">
            <a:solidFill>
              <a:schemeClr val="bg1"/>
            </a:solidFill>
            <a:round/>
            <a:headEnd/>
            <a:tailEnd/>
          </a:ln>
        </p:spPr>
        <p:txBody>
          <a:bodyPr vert="horz" lIns="504000" tIns="0" rIns="72000" bIns="72000" anchor="ctr" anchorCtr="0"/>
          <a:lstStyle/>
          <a:p>
            <a:r>
              <a:rPr lang="en-US" sz="1200" b="1" dirty="0">
                <a:solidFill>
                  <a:schemeClr val="bg1"/>
                </a:solidFill>
              </a:rPr>
              <a:t>Tyco International</a:t>
            </a:r>
          </a:p>
        </p:txBody>
      </p:sp>
      <p:graphicFrame>
        <p:nvGraphicFramePr>
          <p:cNvPr id="28" name="think-cell data - do not delete" hidden="1">
            <a:extLst>
              <a:ext uri="{FF2B5EF4-FFF2-40B4-BE49-F238E27FC236}">
                <a16:creationId xmlns:a16="http://schemas.microsoft.com/office/drawing/2014/main" id="{EFCC8EE4-0924-7F8C-D1BE-B3FC503657D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40" imgH="240" progId="TCLayout.ActiveDocument.1">
                  <p:embed/>
                </p:oleObj>
              </mc:Choice>
              <mc:Fallback>
                <p:oleObj name="think-cell Slide" r:id="rId11" imgW="240" imgH="240" progId="TCLayout.ActiveDocument.1">
                  <p:embed/>
                  <p:pic>
                    <p:nvPicPr>
                      <p:cNvPr id="28" name="think-cell data - do not delete" hidden="1">
                        <a:extLst>
                          <a:ext uri="{FF2B5EF4-FFF2-40B4-BE49-F238E27FC236}">
                            <a16:creationId xmlns:a16="http://schemas.microsoft.com/office/drawing/2014/main" id="{EFCC8EE4-0924-7F8C-D1BE-B3FC503657D3}"/>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F9615D6-21AD-49B7-9C0E-67CB9AD0E38C}"/>
              </a:ext>
            </a:extLst>
          </p:cNvPr>
          <p:cNvSpPr>
            <a:spLocks noGrp="1"/>
          </p:cNvSpPr>
          <p:nvPr>
            <p:ph type="title"/>
            <p:custDataLst>
              <p:tags r:id="rId2"/>
            </p:custDataLst>
          </p:nvPr>
        </p:nvSpPr>
        <p:spPr>
          <a:xfrm>
            <a:off x="276225" y="423158"/>
            <a:ext cx="8594725" cy="719842"/>
          </a:xfrm>
        </p:spPr>
        <p:txBody>
          <a:bodyPr vert="horz"/>
          <a:lstStyle/>
          <a:p>
            <a:r>
              <a:rPr lang="en-US" dirty="0"/>
              <a:t>Cautionary Tales – Case examples when things go wrong</a:t>
            </a:r>
          </a:p>
        </p:txBody>
      </p:sp>
      <p:grpSp>
        <p:nvGrpSpPr>
          <p:cNvPr id="24" name="Group 23">
            <a:extLst>
              <a:ext uri="{FF2B5EF4-FFF2-40B4-BE49-F238E27FC236}">
                <a16:creationId xmlns:a16="http://schemas.microsoft.com/office/drawing/2014/main" id="{38B015EA-0D83-32E6-DDEF-3DE89A2D2496}"/>
              </a:ext>
            </a:extLst>
          </p:cNvPr>
          <p:cNvGrpSpPr/>
          <p:nvPr/>
        </p:nvGrpSpPr>
        <p:grpSpPr>
          <a:xfrm>
            <a:off x="276225" y="990600"/>
            <a:ext cx="8604765" cy="2135649"/>
            <a:chOff x="276225" y="1153698"/>
            <a:chExt cx="8604765" cy="2135649"/>
          </a:xfrm>
        </p:grpSpPr>
        <p:sp>
          <p:nvSpPr>
            <p:cNvPr id="20" name="TextBox 19">
              <a:extLst>
                <a:ext uri="{FF2B5EF4-FFF2-40B4-BE49-F238E27FC236}">
                  <a16:creationId xmlns:a16="http://schemas.microsoft.com/office/drawing/2014/main" id="{936194D2-B992-4571-96ED-3E8325561CD2}"/>
                </a:ext>
              </a:extLst>
            </p:cNvPr>
            <p:cNvSpPr txBox="1"/>
            <p:nvPr>
              <p:custDataLst>
                <p:tags r:id="rId8"/>
              </p:custDataLst>
            </p:nvPr>
          </p:nvSpPr>
          <p:spPr>
            <a:xfrm>
              <a:off x="6705600" y="1153698"/>
              <a:ext cx="2175390" cy="2135649"/>
            </a:xfrm>
            <a:prstGeom prst="rect">
              <a:avLst/>
            </a:prstGeom>
          </p:spPr>
          <p:txBody>
            <a:bodyPr vert="horz" wrap="square" lIns="0" tIns="0" rIns="0" bIns="0" rtlCol="0">
              <a:spAutoFit/>
            </a:bodyPr>
            <a:lstStyle/>
            <a:p>
              <a:pPr lvl="1">
                <a:spcAft>
                  <a:spcPts val="300"/>
                </a:spcAft>
              </a:pPr>
              <a:r>
                <a:rPr lang="en-US" sz="900" dirty="0"/>
                <a:t>WorldCom used fraudulent accounting methods to present a false picture of financial growth and profitability to prop up the company’s stock price</a:t>
              </a:r>
            </a:p>
            <a:p>
              <a:pPr lvl="1"/>
              <a:r>
                <a:rPr lang="en-US" sz="900" dirty="0"/>
                <a:t>Once discovered, the CFO </a:t>
              </a:r>
              <a:br>
                <a:rPr lang="en-US" sz="900" dirty="0"/>
              </a:br>
              <a:r>
                <a:rPr lang="en-US" sz="900" dirty="0"/>
                <a:t>was fired, the Controller resigned, Arthur Andersen withdrew its audit opinion for 2001, the SEC launched a formal investigation, and the company filed for Chapter 11 bankruptcy protection</a:t>
              </a:r>
            </a:p>
            <a:p>
              <a:pPr lvl="1"/>
              <a:endParaRPr lang="en-US" sz="900" dirty="0"/>
            </a:p>
          </p:txBody>
        </p:sp>
        <p:sp>
          <p:nvSpPr>
            <p:cNvPr id="22" name="TextBox 21">
              <a:extLst>
                <a:ext uri="{FF2B5EF4-FFF2-40B4-BE49-F238E27FC236}">
                  <a16:creationId xmlns:a16="http://schemas.microsoft.com/office/drawing/2014/main" id="{4DD1C30A-E038-40AD-96B7-DE41B22062E5}"/>
                </a:ext>
              </a:extLst>
            </p:cNvPr>
            <p:cNvSpPr txBox="1"/>
            <p:nvPr>
              <p:custDataLst>
                <p:tags r:id="rId9"/>
              </p:custDataLst>
            </p:nvPr>
          </p:nvSpPr>
          <p:spPr>
            <a:xfrm>
              <a:off x="276225" y="1153698"/>
              <a:ext cx="2175390" cy="1433919"/>
            </a:xfrm>
            <a:prstGeom prst="rect">
              <a:avLst/>
            </a:prstGeom>
          </p:spPr>
          <p:txBody>
            <a:bodyPr vert="horz" wrap="square" lIns="0" tIns="0" rIns="0" bIns="0" rtlCol="0">
              <a:spAutoFit/>
            </a:bodyPr>
            <a:lstStyle/>
            <a:p>
              <a:pPr lvl="1"/>
              <a:r>
                <a:rPr lang="en-US" sz="900" dirty="0"/>
                <a:t>Through the use of accounting loopholes, SPEs, and poor financial reporting, Enron was able to hide billions in debt from failed deals and projects</a:t>
              </a:r>
            </a:p>
            <a:p>
              <a:pPr lvl="1"/>
              <a:r>
                <a:rPr lang="en-US" sz="900" dirty="0"/>
                <a:t>The corporate scandal eventually led to Enron's downfall, resulting in the company filing for Chapter 11 bankruptcy protection</a:t>
              </a:r>
            </a:p>
          </p:txBody>
        </p:sp>
      </p:grpSp>
      <p:sp>
        <p:nvSpPr>
          <p:cNvPr id="21" name="TextBox 20">
            <a:extLst>
              <a:ext uri="{FF2B5EF4-FFF2-40B4-BE49-F238E27FC236}">
                <a16:creationId xmlns:a16="http://schemas.microsoft.com/office/drawing/2014/main" id="{C4462591-C987-4716-9C02-942F82AADEE2}"/>
              </a:ext>
            </a:extLst>
          </p:cNvPr>
          <p:cNvSpPr txBox="1"/>
          <p:nvPr>
            <p:custDataLst>
              <p:tags r:id="rId3"/>
            </p:custDataLst>
          </p:nvPr>
        </p:nvSpPr>
        <p:spPr>
          <a:xfrm>
            <a:off x="6699587" y="2958475"/>
            <a:ext cx="2368212" cy="2614242"/>
          </a:xfrm>
          <a:prstGeom prst="rect">
            <a:avLst/>
          </a:prstGeom>
        </p:spPr>
        <p:txBody>
          <a:bodyPr vert="horz" wrap="square" lIns="0" tIns="0" rIns="0" bIns="0" rtlCol="0">
            <a:spAutoFit/>
          </a:bodyPr>
          <a:lstStyle/>
          <a:p>
            <a:pPr lvl="1">
              <a:spcAft>
                <a:spcPts val="300"/>
              </a:spcAft>
            </a:pPr>
            <a:r>
              <a:rPr lang="en-US" sz="900" dirty="0"/>
              <a:t>KPMG, through one of its former partners, breached the fundamental principles of the ICAEWs’ Code of Ethics</a:t>
            </a:r>
            <a:r>
              <a:rPr lang="en-US" sz="900" baseline="30000" dirty="0"/>
              <a:t>1 </a:t>
            </a:r>
            <a:r>
              <a:rPr lang="en-US" sz="900" dirty="0"/>
              <a:t>by: (1) advising both Silentnight and HIG in relation to a  proposed transaction; (2) assisting with a strategy designed to drive Silentnight into an insolvency process; and (3) not considering the self-interest from the desire to nurture HIG as a client</a:t>
            </a:r>
            <a:r>
              <a:rPr lang="en-US" sz="900" baseline="30000" dirty="0"/>
              <a:t>2</a:t>
            </a:r>
          </a:p>
          <a:p>
            <a:pPr lvl="1"/>
            <a:r>
              <a:rPr lang="en-US" sz="900" dirty="0"/>
              <a:t>As a result, KPMG was fined £13 million and the former partner was precluded him from holding an insolvency license for 13 years, as well as being fined £500,000 personally</a:t>
            </a:r>
            <a:endParaRPr lang="en-US" sz="900" baseline="30000" dirty="0"/>
          </a:p>
        </p:txBody>
      </p:sp>
      <p:sp>
        <p:nvSpPr>
          <p:cNvPr id="23" name="TextBox 22">
            <a:extLst>
              <a:ext uri="{FF2B5EF4-FFF2-40B4-BE49-F238E27FC236}">
                <a16:creationId xmlns:a16="http://schemas.microsoft.com/office/drawing/2014/main" id="{19B05E85-5B17-44C6-9D43-332814DC28CD}"/>
              </a:ext>
            </a:extLst>
          </p:cNvPr>
          <p:cNvSpPr txBox="1"/>
          <p:nvPr>
            <p:custDataLst>
              <p:tags r:id="rId4"/>
            </p:custDataLst>
          </p:nvPr>
        </p:nvSpPr>
        <p:spPr>
          <a:xfrm>
            <a:off x="276224" y="2958475"/>
            <a:ext cx="2175390" cy="1890967"/>
          </a:xfrm>
          <a:prstGeom prst="rect">
            <a:avLst/>
          </a:prstGeom>
        </p:spPr>
        <p:txBody>
          <a:bodyPr vert="horz" wrap="square" lIns="0" tIns="0" rIns="0" bIns="0" rtlCol="0">
            <a:spAutoFit/>
          </a:bodyPr>
          <a:lstStyle/>
          <a:p>
            <a:pPr lvl="1"/>
            <a:r>
              <a:rPr lang="en-US" sz="900" dirty="0"/>
              <a:t>The former Chairman/CEO and CFO were accused of the theft of more than $150 million from the company. During their trial in March 2004, they contended the board of directors authorized it </a:t>
            </a:r>
            <a:br>
              <a:rPr lang="en-US" sz="900" dirty="0"/>
            </a:br>
            <a:r>
              <a:rPr lang="en-US" sz="900" dirty="0"/>
              <a:t>as compensation</a:t>
            </a:r>
          </a:p>
          <a:p>
            <a:pPr lvl="1"/>
            <a:r>
              <a:rPr lang="en-US" sz="900" dirty="0"/>
              <a:t>The Chairman/CEO and CFO were convicted on all but one of the more than 30 counts against them, with potential jail terms of up to 25 years in state prison</a:t>
            </a:r>
          </a:p>
        </p:txBody>
      </p:sp>
      <p:sp>
        <p:nvSpPr>
          <p:cNvPr id="26" name="Footnote">
            <a:extLst>
              <a:ext uri="{FF2B5EF4-FFF2-40B4-BE49-F238E27FC236}">
                <a16:creationId xmlns:a16="http://schemas.microsoft.com/office/drawing/2014/main" id="{A0205E70-3DAF-46EA-927E-E415C47AAC3F}"/>
              </a:ext>
            </a:extLst>
          </p:cNvPr>
          <p:cNvSpPr txBox="1">
            <a:spLocks/>
          </p:cNvSpPr>
          <p:nvPr>
            <p:custDataLst>
              <p:tags r:id="rId5"/>
            </p:custDataLst>
          </p:nvPr>
        </p:nvSpPr>
        <p:spPr>
          <a:xfrm>
            <a:off x="276225" y="6173758"/>
            <a:ext cx="8593138" cy="182592"/>
          </a:xfrm>
          <a:prstGeom prst="rect">
            <a:avLst/>
          </a:prstGeom>
        </p:spPr>
        <p:txBody>
          <a:bodyPr vert="horz" wrap="square" lIns="0" tIns="0" rIns="0" bIns="0" rtlCol="0" anchor="b">
            <a:noAutofit/>
          </a:bodyPr>
          <a:lstStyle>
            <a:lvl1pPr marL="0" indent="0" algn="l" defTabSz="365756" rtl="0" eaLnBrk="1" fontAlgn="base" hangingPunct="1">
              <a:lnSpc>
                <a:spcPct val="100000"/>
              </a:lnSpc>
              <a:spcBef>
                <a:spcPts val="0"/>
              </a:spcBef>
              <a:spcAft>
                <a:spcPts val="0"/>
              </a:spcAft>
              <a:buClrTx/>
              <a:buFontTx/>
              <a:buNone/>
              <a:tabLst>
                <a:tab pos="0" algn="l"/>
                <a:tab pos="182880" algn="l"/>
              </a:tabLst>
              <a:defRPr lang="en-US" sz="900" b="0" u="none" baseline="0" dirty="0" smtClean="0">
                <a:solidFill>
                  <a:schemeClr val="bg2"/>
                </a:solidFill>
                <a:uFill>
                  <a:solidFill>
                    <a:schemeClr val="accent5"/>
                  </a:solidFill>
                </a:uFill>
                <a:latin typeface="+mn-lt"/>
                <a:ea typeface="+mn-ea"/>
                <a:cs typeface="+mn-cs"/>
              </a:defRPr>
            </a:lvl1pPr>
            <a:lvl2pPr marL="182880" indent="-182880" algn="l" defTabSz="365756" rtl="0" eaLnBrk="1" fontAlgn="base" hangingPunct="1">
              <a:lnSpc>
                <a:spcPct val="100000"/>
              </a:lnSpc>
              <a:spcBef>
                <a:spcPts val="0"/>
              </a:spcBef>
              <a:spcAft>
                <a:spcPts val="0"/>
              </a:spcAft>
              <a:buClr>
                <a:schemeClr val="bg2"/>
              </a:buClr>
              <a:buFont typeface="+mn-lt"/>
              <a:buAutoNum type="arabicPeriod"/>
              <a:tabLst>
                <a:tab pos="0" algn="l"/>
                <a:tab pos="182880" algn="l"/>
              </a:tabLst>
              <a:defRPr lang="en-US" sz="900" b="0" baseline="0" dirty="0" smtClean="0">
                <a:solidFill>
                  <a:schemeClr val="bg2"/>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endParaRPr lang="en-US" altLang="zh-TW" dirty="0"/>
          </a:p>
        </p:txBody>
      </p:sp>
      <p:sp>
        <p:nvSpPr>
          <p:cNvPr id="6" name="Kicker">
            <a:extLst>
              <a:ext uri="{FF2B5EF4-FFF2-40B4-BE49-F238E27FC236}">
                <a16:creationId xmlns:a16="http://schemas.microsoft.com/office/drawing/2014/main" id="{D27DB7D6-5B82-F6B1-D171-9ABEEA925A45}"/>
              </a:ext>
            </a:extLst>
          </p:cNvPr>
          <p:cNvSpPr>
            <a:spLocks noRot="1" noMove="1" noResize="1"/>
          </p:cNvSpPr>
          <p:nvPr>
            <p:custDataLst>
              <p:tags r:id="rId6"/>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Not paying attention to ethics can erode or destroy the client’s confidence in you and your firm. Some ethics issues have precipitated a crisis situation for a firm</a:t>
            </a:r>
          </a:p>
        </p:txBody>
      </p:sp>
      <p:sp>
        <p:nvSpPr>
          <p:cNvPr id="27" name="Freeform 125">
            <a:extLst>
              <a:ext uri="{FF2B5EF4-FFF2-40B4-BE49-F238E27FC236}">
                <a16:creationId xmlns:a16="http://schemas.microsoft.com/office/drawing/2014/main" id="{06E4FEF5-6BE9-3F9F-3A67-A766539C7A59}"/>
              </a:ext>
            </a:extLst>
          </p:cNvPr>
          <p:cNvSpPr>
            <a:spLocks noChangeAspect="1" noEditPoints="1"/>
          </p:cNvSpPr>
          <p:nvPr/>
        </p:nvSpPr>
        <p:spPr bwMode="auto">
          <a:xfrm>
            <a:off x="2753507" y="3512916"/>
            <a:ext cx="370693" cy="373284"/>
          </a:xfrm>
          <a:custGeom>
            <a:avLst/>
            <a:gdLst>
              <a:gd name="T0" fmla="*/ 79 w 157"/>
              <a:gd name="T1" fmla="*/ 0 h 157"/>
              <a:gd name="T2" fmla="*/ 47 w 157"/>
              <a:gd name="T3" fmla="*/ 20 h 157"/>
              <a:gd name="T4" fmla="*/ 47 w 157"/>
              <a:gd name="T5" fmla="*/ 93 h 157"/>
              <a:gd name="T6" fmla="*/ 0 w 157"/>
              <a:gd name="T7" fmla="*/ 98 h 157"/>
              <a:gd name="T8" fmla="*/ 39 w 157"/>
              <a:gd name="T9" fmla="*/ 157 h 157"/>
              <a:gd name="T10" fmla="*/ 62 w 157"/>
              <a:gd name="T11" fmla="*/ 157 h 157"/>
              <a:gd name="T12" fmla="*/ 157 w 157"/>
              <a:gd name="T13" fmla="*/ 3 h 157"/>
              <a:gd name="T14" fmla="*/ 39 w 157"/>
              <a:gd name="T15" fmla="*/ 151 h 157"/>
              <a:gd name="T16" fmla="*/ 7 w 157"/>
              <a:gd name="T17" fmla="*/ 98 h 157"/>
              <a:gd name="T18" fmla="*/ 21 w 157"/>
              <a:gd name="T19" fmla="*/ 130 h 157"/>
              <a:gd name="T20" fmla="*/ 27 w 157"/>
              <a:gd name="T21" fmla="*/ 95 h 157"/>
              <a:gd name="T22" fmla="*/ 42 w 157"/>
              <a:gd name="T23" fmla="*/ 148 h 157"/>
              <a:gd name="T24" fmla="*/ 76 w 157"/>
              <a:gd name="T25" fmla="*/ 30 h 157"/>
              <a:gd name="T26" fmla="*/ 71 w 157"/>
              <a:gd name="T27" fmla="*/ 34 h 157"/>
              <a:gd name="T28" fmla="*/ 63 w 157"/>
              <a:gd name="T29" fmla="*/ 48 h 157"/>
              <a:gd name="T30" fmla="*/ 66 w 157"/>
              <a:gd name="T31" fmla="*/ 80 h 157"/>
              <a:gd name="T32" fmla="*/ 76 w 157"/>
              <a:gd name="T33" fmla="*/ 44 h 157"/>
              <a:gd name="T34" fmla="*/ 76 w 157"/>
              <a:gd name="T35" fmla="*/ 44 h 157"/>
              <a:gd name="T36" fmla="*/ 62 w 157"/>
              <a:gd name="T37" fmla="*/ 151 h 157"/>
              <a:gd name="T38" fmla="*/ 48 w 157"/>
              <a:gd name="T39" fmla="*/ 100 h 157"/>
              <a:gd name="T40" fmla="*/ 67 w 157"/>
              <a:gd name="T41" fmla="*/ 98 h 157"/>
              <a:gd name="T42" fmla="*/ 127 w 157"/>
              <a:gd name="T43" fmla="*/ 107 h 157"/>
              <a:gd name="T44" fmla="*/ 96 w 157"/>
              <a:gd name="T45" fmla="*/ 113 h 157"/>
              <a:gd name="T46" fmla="*/ 137 w 157"/>
              <a:gd name="T47" fmla="*/ 122 h 157"/>
              <a:gd name="T48" fmla="*/ 96 w 157"/>
              <a:gd name="T49" fmla="*/ 128 h 157"/>
              <a:gd name="T50" fmla="*/ 130 w 157"/>
              <a:gd name="T51" fmla="*/ 136 h 157"/>
              <a:gd name="T52" fmla="*/ 96 w 157"/>
              <a:gd name="T53" fmla="*/ 142 h 157"/>
              <a:gd name="T54" fmla="*/ 120 w 157"/>
              <a:gd name="T55" fmla="*/ 151 h 157"/>
              <a:gd name="T56" fmla="*/ 130 w 157"/>
              <a:gd name="T57" fmla="*/ 147 h 157"/>
              <a:gd name="T58" fmla="*/ 140 w 157"/>
              <a:gd name="T59" fmla="*/ 132 h 157"/>
              <a:gd name="T60" fmla="*/ 145 w 157"/>
              <a:gd name="T61" fmla="*/ 111 h 157"/>
              <a:gd name="T62" fmla="*/ 139 w 157"/>
              <a:gd name="T63" fmla="*/ 72 h 157"/>
              <a:gd name="T64" fmla="*/ 136 w 157"/>
              <a:gd name="T65" fmla="*/ 107 h 157"/>
              <a:gd name="T66" fmla="*/ 122 w 157"/>
              <a:gd name="T67" fmla="*/ 92 h 157"/>
              <a:gd name="T68" fmla="*/ 102 w 157"/>
              <a:gd name="T69" fmla="*/ 79 h 157"/>
              <a:gd name="T70" fmla="*/ 94 w 157"/>
              <a:gd name="T71" fmla="*/ 34 h 157"/>
              <a:gd name="T72" fmla="*/ 139 w 157"/>
              <a:gd name="T73" fmla="*/ 34 h 157"/>
              <a:gd name="T74" fmla="*/ 145 w 157"/>
              <a:gd name="T75" fmla="*/ 44 h 157"/>
              <a:gd name="T76" fmla="*/ 134 w 157"/>
              <a:gd name="T77" fmla="*/ 20 h 157"/>
              <a:gd name="T78" fmla="*/ 99 w 157"/>
              <a:gd name="T79" fmla="*/ 20 h 157"/>
              <a:gd name="T80" fmla="*/ 88 w 157"/>
              <a:gd name="T81" fmla="*/ 92 h 157"/>
              <a:gd name="T82" fmla="*/ 151 w 157"/>
              <a:gd name="T83" fmla="*/ 7 h 157"/>
              <a:gd name="T84" fmla="*/ 108 w 157"/>
              <a:gd name="T85" fmla="*/ 79 h 157"/>
              <a:gd name="T86" fmla="*/ 116 w 157"/>
              <a:gd name="T87" fmla="*/ 8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157">
                <a:moveTo>
                  <a:pt x="156" y="1"/>
                </a:moveTo>
                <a:cubicBezTo>
                  <a:pt x="156" y="1"/>
                  <a:pt x="155" y="0"/>
                  <a:pt x="154" y="0"/>
                </a:cubicBezTo>
                <a:cubicBezTo>
                  <a:pt x="79" y="0"/>
                  <a:pt x="79" y="0"/>
                  <a:pt x="79" y="0"/>
                </a:cubicBezTo>
                <a:cubicBezTo>
                  <a:pt x="77" y="0"/>
                  <a:pt x="76" y="2"/>
                  <a:pt x="76" y="3"/>
                </a:cubicBezTo>
                <a:cubicBezTo>
                  <a:pt x="76" y="12"/>
                  <a:pt x="76" y="12"/>
                  <a:pt x="76" y="12"/>
                </a:cubicBezTo>
                <a:cubicBezTo>
                  <a:pt x="47" y="20"/>
                  <a:pt x="47" y="20"/>
                  <a:pt x="47" y="20"/>
                </a:cubicBezTo>
                <a:cubicBezTo>
                  <a:pt x="45" y="20"/>
                  <a:pt x="44" y="22"/>
                  <a:pt x="45" y="24"/>
                </a:cubicBezTo>
                <a:cubicBezTo>
                  <a:pt x="60" y="80"/>
                  <a:pt x="60" y="80"/>
                  <a:pt x="60" y="80"/>
                </a:cubicBezTo>
                <a:cubicBezTo>
                  <a:pt x="47" y="93"/>
                  <a:pt x="47" y="93"/>
                  <a:pt x="47" y="93"/>
                </a:cubicBezTo>
                <a:cubicBezTo>
                  <a:pt x="45" y="90"/>
                  <a:pt x="42" y="89"/>
                  <a:pt x="39" y="89"/>
                </a:cubicBezTo>
                <a:cubicBezTo>
                  <a:pt x="10" y="89"/>
                  <a:pt x="10" y="89"/>
                  <a:pt x="10" y="89"/>
                </a:cubicBezTo>
                <a:cubicBezTo>
                  <a:pt x="5" y="89"/>
                  <a:pt x="0" y="93"/>
                  <a:pt x="0" y="98"/>
                </a:cubicBezTo>
                <a:cubicBezTo>
                  <a:pt x="0" y="148"/>
                  <a:pt x="0" y="148"/>
                  <a:pt x="0" y="148"/>
                </a:cubicBezTo>
                <a:cubicBezTo>
                  <a:pt x="0" y="153"/>
                  <a:pt x="5" y="157"/>
                  <a:pt x="10" y="157"/>
                </a:cubicBezTo>
                <a:cubicBezTo>
                  <a:pt x="39" y="157"/>
                  <a:pt x="39" y="157"/>
                  <a:pt x="39" y="157"/>
                </a:cubicBezTo>
                <a:cubicBezTo>
                  <a:pt x="43" y="157"/>
                  <a:pt x="47" y="154"/>
                  <a:pt x="48" y="150"/>
                </a:cubicBezTo>
                <a:cubicBezTo>
                  <a:pt x="52" y="153"/>
                  <a:pt x="52" y="153"/>
                  <a:pt x="52" y="153"/>
                </a:cubicBezTo>
                <a:cubicBezTo>
                  <a:pt x="54" y="156"/>
                  <a:pt x="58" y="157"/>
                  <a:pt x="62" y="157"/>
                </a:cubicBezTo>
                <a:cubicBezTo>
                  <a:pt x="154" y="157"/>
                  <a:pt x="154" y="157"/>
                  <a:pt x="154" y="157"/>
                </a:cubicBezTo>
                <a:cubicBezTo>
                  <a:pt x="156" y="157"/>
                  <a:pt x="157" y="156"/>
                  <a:pt x="157" y="154"/>
                </a:cubicBezTo>
                <a:cubicBezTo>
                  <a:pt x="157" y="3"/>
                  <a:pt x="157" y="3"/>
                  <a:pt x="157" y="3"/>
                </a:cubicBezTo>
                <a:cubicBezTo>
                  <a:pt x="157" y="3"/>
                  <a:pt x="157" y="2"/>
                  <a:pt x="156" y="1"/>
                </a:cubicBezTo>
                <a:close/>
                <a:moveTo>
                  <a:pt x="42" y="148"/>
                </a:moveTo>
                <a:cubicBezTo>
                  <a:pt x="42" y="150"/>
                  <a:pt x="41" y="151"/>
                  <a:pt x="39" y="151"/>
                </a:cubicBezTo>
                <a:cubicBezTo>
                  <a:pt x="10" y="151"/>
                  <a:pt x="10" y="151"/>
                  <a:pt x="10" y="151"/>
                </a:cubicBezTo>
                <a:cubicBezTo>
                  <a:pt x="8" y="151"/>
                  <a:pt x="7" y="150"/>
                  <a:pt x="7" y="148"/>
                </a:cubicBezTo>
                <a:cubicBezTo>
                  <a:pt x="7" y="98"/>
                  <a:pt x="7" y="98"/>
                  <a:pt x="7" y="98"/>
                </a:cubicBezTo>
                <a:cubicBezTo>
                  <a:pt x="7" y="96"/>
                  <a:pt x="8" y="95"/>
                  <a:pt x="10" y="95"/>
                </a:cubicBezTo>
                <a:cubicBezTo>
                  <a:pt x="21" y="95"/>
                  <a:pt x="21" y="95"/>
                  <a:pt x="21" y="95"/>
                </a:cubicBezTo>
                <a:cubicBezTo>
                  <a:pt x="21" y="130"/>
                  <a:pt x="21" y="130"/>
                  <a:pt x="21" y="130"/>
                </a:cubicBezTo>
                <a:cubicBezTo>
                  <a:pt x="21" y="132"/>
                  <a:pt x="23" y="133"/>
                  <a:pt x="24" y="133"/>
                </a:cubicBezTo>
                <a:cubicBezTo>
                  <a:pt x="26" y="133"/>
                  <a:pt x="27" y="132"/>
                  <a:pt x="27" y="130"/>
                </a:cubicBezTo>
                <a:cubicBezTo>
                  <a:pt x="27" y="95"/>
                  <a:pt x="27" y="95"/>
                  <a:pt x="27" y="95"/>
                </a:cubicBezTo>
                <a:cubicBezTo>
                  <a:pt x="39" y="95"/>
                  <a:pt x="39" y="95"/>
                  <a:pt x="39" y="95"/>
                </a:cubicBezTo>
                <a:cubicBezTo>
                  <a:pt x="41" y="95"/>
                  <a:pt x="42" y="96"/>
                  <a:pt x="42" y="98"/>
                </a:cubicBezTo>
                <a:lnTo>
                  <a:pt x="42" y="148"/>
                </a:lnTo>
                <a:close/>
                <a:moveTo>
                  <a:pt x="51" y="25"/>
                </a:moveTo>
                <a:cubicBezTo>
                  <a:pt x="76" y="19"/>
                  <a:pt x="76" y="19"/>
                  <a:pt x="76" y="19"/>
                </a:cubicBezTo>
                <a:cubicBezTo>
                  <a:pt x="76" y="30"/>
                  <a:pt x="76" y="30"/>
                  <a:pt x="76" y="30"/>
                </a:cubicBezTo>
                <a:cubicBezTo>
                  <a:pt x="74" y="30"/>
                  <a:pt x="74" y="30"/>
                  <a:pt x="74" y="30"/>
                </a:cubicBezTo>
                <a:cubicBezTo>
                  <a:pt x="73" y="31"/>
                  <a:pt x="72" y="31"/>
                  <a:pt x="72" y="32"/>
                </a:cubicBezTo>
                <a:cubicBezTo>
                  <a:pt x="71" y="33"/>
                  <a:pt x="71" y="33"/>
                  <a:pt x="71" y="34"/>
                </a:cubicBezTo>
                <a:cubicBezTo>
                  <a:pt x="73" y="39"/>
                  <a:pt x="70" y="43"/>
                  <a:pt x="66" y="44"/>
                </a:cubicBezTo>
                <a:cubicBezTo>
                  <a:pt x="65" y="44"/>
                  <a:pt x="64" y="45"/>
                  <a:pt x="64" y="46"/>
                </a:cubicBezTo>
                <a:cubicBezTo>
                  <a:pt x="63" y="46"/>
                  <a:pt x="63" y="47"/>
                  <a:pt x="63" y="48"/>
                </a:cubicBezTo>
                <a:cubicBezTo>
                  <a:pt x="75" y="92"/>
                  <a:pt x="75" y="92"/>
                  <a:pt x="75" y="92"/>
                </a:cubicBezTo>
                <a:cubicBezTo>
                  <a:pt x="69" y="92"/>
                  <a:pt x="69" y="92"/>
                  <a:pt x="69" y="92"/>
                </a:cubicBezTo>
                <a:cubicBezTo>
                  <a:pt x="66" y="80"/>
                  <a:pt x="66" y="80"/>
                  <a:pt x="66" y="80"/>
                </a:cubicBezTo>
                <a:cubicBezTo>
                  <a:pt x="66" y="79"/>
                  <a:pt x="66" y="79"/>
                  <a:pt x="66" y="79"/>
                </a:cubicBezTo>
                <a:lnTo>
                  <a:pt x="51" y="25"/>
                </a:lnTo>
                <a:close/>
                <a:moveTo>
                  <a:pt x="76" y="44"/>
                </a:moveTo>
                <a:cubicBezTo>
                  <a:pt x="76" y="70"/>
                  <a:pt x="76" y="70"/>
                  <a:pt x="76" y="70"/>
                </a:cubicBezTo>
                <a:cubicBezTo>
                  <a:pt x="70" y="49"/>
                  <a:pt x="70" y="49"/>
                  <a:pt x="70" y="49"/>
                </a:cubicBezTo>
                <a:cubicBezTo>
                  <a:pt x="72" y="48"/>
                  <a:pt x="74" y="46"/>
                  <a:pt x="76" y="44"/>
                </a:cubicBezTo>
                <a:close/>
                <a:moveTo>
                  <a:pt x="120" y="151"/>
                </a:moveTo>
                <a:cubicBezTo>
                  <a:pt x="62" y="151"/>
                  <a:pt x="62" y="151"/>
                  <a:pt x="62" y="151"/>
                </a:cubicBezTo>
                <a:cubicBezTo>
                  <a:pt x="62" y="151"/>
                  <a:pt x="62" y="151"/>
                  <a:pt x="62" y="151"/>
                </a:cubicBezTo>
                <a:cubicBezTo>
                  <a:pt x="59" y="151"/>
                  <a:pt x="57" y="150"/>
                  <a:pt x="56" y="149"/>
                </a:cubicBezTo>
                <a:cubicBezTo>
                  <a:pt x="48" y="142"/>
                  <a:pt x="48" y="142"/>
                  <a:pt x="48" y="142"/>
                </a:cubicBezTo>
                <a:cubicBezTo>
                  <a:pt x="48" y="100"/>
                  <a:pt x="48" y="100"/>
                  <a:pt x="48" y="100"/>
                </a:cubicBezTo>
                <a:cubicBezTo>
                  <a:pt x="62" y="87"/>
                  <a:pt x="62" y="87"/>
                  <a:pt x="62" y="87"/>
                </a:cubicBezTo>
                <a:cubicBezTo>
                  <a:pt x="64" y="96"/>
                  <a:pt x="64" y="96"/>
                  <a:pt x="64" y="96"/>
                </a:cubicBezTo>
                <a:cubicBezTo>
                  <a:pt x="64" y="97"/>
                  <a:pt x="66" y="98"/>
                  <a:pt x="67" y="98"/>
                </a:cubicBezTo>
                <a:cubicBezTo>
                  <a:pt x="127" y="98"/>
                  <a:pt x="127" y="98"/>
                  <a:pt x="127" y="98"/>
                </a:cubicBezTo>
                <a:cubicBezTo>
                  <a:pt x="129" y="98"/>
                  <a:pt x="131" y="100"/>
                  <a:pt x="131" y="103"/>
                </a:cubicBezTo>
                <a:cubicBezTo>
                  <a:pt x="131" y="105"/>
                  <a:pt x="129" y="107"/>
                  <a:pt x="127" y="107"/>
                </a:cubicBezTo>
                <a:cubicBezTo>
                  <a:pt x="96" y="107"/>
                  <a:pt x="96" y="107"/>
                  <a:pt x="96" y="107"/>
                </a:cubicBezTo>
                <a:cubicBezTo>
                  <a:pt x="95" y="107"/>
                  <a:pt x="93" y="108"/>
                  <a:pt x="93" y="110"/>
                </a:cubicBezTo>
                <a:cubicBezTo>
                  <a:pt x="93" y="112"/>
                  <a:pt x="95" y="113"/>
                  <a:pt x="96" y="113"/>
                </a:cubicBezTo>
                <a:cubicBezTo>
                  <a:pt x="137" y="113"/>
                  <a:pt x="137" y="113"/>
                  <a:pt x="137" y="113"/>
                </a:cubicBezTo>
                <a:cubicBezTo>
                  <a:pt x="139" y="113"/>
                  <a:pt x="141" y="115"/>
                  <a:pt x="141" y="117"/>
                </a:cubicBezTo>
                <a:cubicBezTo>
                  <a:pt x="141" y="120"/>
                  <a:pt x="139" y="122"/>
                  <a:pt x="137" y="122"/>
                </a:cubicBezTo>
                <a:cubicBezTo>
                  <a:pt x="96" y="122"/>
                  <a:pt x="96" y="122"/>
                  <a:pt x="96" y="122"/>
                </a:cubicBezTo>
                <a:cubicBezTo>
                  <a:pt x="95" y="122"/>
                  <a:pt x="93" y="123"/>
                  <a:pt x="93" y="125"/>
                </a:cubicBezTo>
                <a:cubicBezTo>
                  <a:pt x="93" y="126"/>
                  <a:pt x="95" y="128"/>
                  <a:pt x="96" y="128"/>
                </a:cubicBezTo>
                <a:cubicBezTo>
                  <a:pt x="130" y="128"/>
                  <a:pt x="130" y="128"/>
                  <a:pt x="130" y="128"/>
                </a:cubicBezTo>
                <a:cubicBezTo>
                  <a:pt x="132" y="128"/>
                  <a:pt x="134" y="130"/>
                  <a:pt x="134" y="132"/>
                </a:cubicBezTo>
                <a:cubicBezTo>
                  <a:pt x="134" y="134"/>
                  <a:pt x="132" y="136"/>
                  <a:pt x="130" y="136"/>
                </a:cubicBezTo>
                <a:cubicBezTo>
                  <a:pt x="96" y="136"/>
                  <a:pt x="96" y="136"/>
                  <a:pt x="96" y="136"/>
                </a:cubicBezTo>
                <a:cubicBezTo>
                  <a:pt x="95" y="136"/>
                  <a:pt x="93" y="138"/>
                  <a:pt x="93" y="139"/>
                </a:cubicBezTo>
                <a:cubicBezTo>
                  <a:pt x="93" y="141"/>
                  <a:pt x="95" y="142"/>
                  <a:pt x="96" y="142"/>
                </a:cubicBezTo>
                <a:cubicBezTo>
                  <a:pt x="120" y="142"/>
                  <a:pt x="120" y="142"/>
                  <a:pt x="120" y="142"/>
                </a:cubicBezTo>
                <a:cubicBezTo>
                  <a:pt x="122" y="142"/>
                  <a:pt x="124" y="144"/>
                  <a:pt x="124" y="147"/>
                </a:cubicBezTo>
                <a:cubicBezTo>
                  <a:pt x="124" y="149"/>
                  <a:pt x="122" y="151"/>
                  <a:pt x="120" y="151"/>
                </a:cubicBezTo>
                <a:close/>
                <a:moveTo>
                  <a:pt x="151" y="151"/>
                </a:moveTo>
                <a:cubicBezTo>
                  <a:pt x="129" y="151"/>
                  <a:pt x="129" y="151"/>
                  <a:pt x="129" y="151"/>
                </a:cubicBezTo>
                <a:cubicBezTo>
                  <a:pt x="130" y="150"/>
                  <a:pt x="130" y="148"/>
                  <a:pt x="130" y="147"/>
                </a:cubicBezTo>
                <a:cubicBezTo>
                  <a:pt x="130" y="145"/>
                  <a:pt x="130" y="144"/>
                  <a:pt x="129" y="142"/>
                </a:cubicBezTo>
                <a:cubicBezTo>
                  <a:pt x="130" y="142"/>
                  <a:pt x="130" y="142"/>
                  <a:pt x="130" y="142"/>
                </a:cubicBezTo>
                <a:cubicBezTo>
                  <a:pt x="136" y="142"/>
                  <a:pt x="140" y="138"/>
                  <a:pt x="140" y="132"/>
                </a:cubicBezTo>
                <a:cubicBezTo>
                  <a:pt x="140" y="130"/>
                  <a:pt x="140" y="129"/>
                  <a:pt x="139" y="127"/>
                </a:cubicBezTo>
                <a:cubicBezTo>
                  <a:pt x="144" y="126"/>
                  <a:pt x="147" y="122"/>
                  <a:pt x="147" y="117"/>
                </a:cubicBezTo>
                <a:cubicBezTo>
                  <a:pt x="147" y="115"/>
                  <a:pt x="146" y="113"/>
                  <a:pt x="145" y="111"/>
                </a:cubicBezTo>
                <a:cubicBezTo>
                  <a:pt x="145" y="72"/>
                  <a:pt x="145" y="72"/>
                  <a:pt x="145" y="72"/>
                </a:cubicBezTo>
                <a:cubicBezTo>
                  <a:pt x="145" y="71"/>
                  <a:pt x="144" y="69"/>
                  <a:pt x="142" y="69"/>
                </a:cubicBezTo>
                <a:cubicBezTo>
                  <a:pt x="140" y="69"/>
                  <a:pt x="139" y="71"/>
                  <a:pt x="139" y="72"/>
                </a:cubicBezTo>
                <a:cubicBezTo>
                  <a:pt x="139" y="107"/>
                  <a:pt x="139" y="107"/>
                  <a:pt x="139" y="107"/>
                </a:cubicBezTo>
                <a:cubicBezTo>
                  <a:pt x="138" y="107"/>
                  <a:pt x="137" y="107"/>
                  <a:pt x="137" y="107"/>
                </a:cubicBezTo>
                <a:cubicBezTo>
                  <a:pt x="136" y="107"/>
                  <a:pt x="136" y="107"/>
                  <a:pt x="136" y="107"/>
                </a:cubicBezTo>
                <a:cubicBezTo>
                  <a:pt x="137" y="106"/>
                  <a:pt x="137" y="104"/>
                  <a:pt x="137" y="103"/>
                </a:cubicBezTo>
                <a:cubicBezTo>
                  <a:pt x="137" y="97"/>
                  <a:pt x="133" y="92"/>
                  <a:pt x="127" y="92"/>
                </a:cubicBezTo>
                <a:cubicBezTo>
                  <a:pt x="122" y="92"/>
                  <a:pt x="122" y="92"/>
                  <a:pt x="122" y="92"/>
                </a:cubicBezTo>
                <a:cubicBezTo>
                  <a:pt x="127" y="90"/>
                  <a:pt x="131" y="85"/>
                  <a:pt x="131" y="79"/>
                </a:cubicBezTo>
                <a:cubicBezTo>
                  <a:pt x="131" y="71"/>
                  <a:pt x="124" y="64"/>
                  <a:pt x="116" y="64"/>
                </a:cubicBezTo>
                <a:cubicBezTo>
                  <a:pt x="108" y="64"/>
                  <a:pt x="102" y="71"/>
                  <a:pt x="102" y="79"/>
                </a:cubicBezTo>
                <a:cubicBezTo>
                  <a:pt x="102" y="85"/>
                  <a:pt x="105" y="90"/>
                  <a:pt x="111" y="92"/>
                </a:cubicBezTo>
                <a:cubicBezTo>
                  <a:pt x="94" y="92"/>
                  <a:pt x="94" y="92"/>
                  <a:pt x="94" y="92"/>
                </a:cubicBezTo>
                <a:cubicBezTo>
                  <a:pt x="94" y="34"/>
                  <a:pt x="94" y="34"/>
                  <a:pt x="94" y="34"/>
                </a:cubicBezTo>
                <a:cubicBezTo>
                  <a:pt x="99" y="33"/>
                  <a:pt x="104" y="29"/>
                  <a:pt x="105" y="23"/>
                </a:cubicBezTo>
                <a:cubicBezTo>
                  <a:pt x="128" y="23"/>
                  <a:pt x="128" y="23"/>
                  <a:pt x="128" y="23"/>
                </a:cubicBezTo>
                <a:cubicBezTo>
                  <a:pt x="129" y="29"/>
                  <a:pt x="133" y="33"/>
                  <a:pt x="139" y="34"/>
                </a:cubicBezTo>
                <a:cubicBezTo>
                  <a:pt x="139" y="44"/>
                  <a:pt x="139" y="44"/>
                  <a:pt x="139" y="44"/>
                </a:cubicBezTo>
                <a:cubicBezTo>
                  <a:pt x="139" y="45"/>
                  <a:pt x="140" y="47"/>
                  <a:pt x="142" y="47"/>
                </a:cubicBezTo>
                <a:cubicBezTo>
                  <a:pt x="144" y="47"/>
                  <a:pt x="145" y="45"/>
                  <a:pt x="145" y="44"/>
                </a:cubicBezTo>
                <a:cubicBezTo>
                  <a:pt x="145" y="31"/>
                  <a:pt x="145" y="31"/>
                  <a:pt x="145" y="31"/>
                </a:cubicBezTo>
                <a:cubicBezTo>
                  <a:pt x="145" y="30"/>
                  <a:pt x="144" y="28"/>
                  <a:pt x="142" y="28"/>
                </a:cubicBezTo>
                <a:cubicBezTo>
                  <a:pt x="137" y="28"/>
                  <a:pt x="134" y="25"/>
                  <a:pt x="134" y="20"/>
                </a:cubicBezTo>
                <a:cubicBezTo>
                  <a:pt x="134" y="18"/>
                  <a:pt x="132" y="17"/>
                  <a:pt x="131" y="17"/>
                </a:cubicBezTo>
                <a:cubicBezTo>
                  <a:pt x="102" y="17"/>
                  <a:pt x="102" y="17"/>
                  <a:pt x="102" y="17"/>
                </a:cubicBezTo>
                <a:cubicBezTo>
                  <a:pt x="100" y="17"/>
                  <a:pt x="99" y="18"/>
                  <a:pt x="99" y="20"/>
                </a:cubicBezTo>
                <a:cubicBezTo>
                  <a:pt x="99" y="25"/>
                  <a:pt x="95" y="28"/>
                  <a:pt x="91" y="28"/>
                </a:cubicBezTo>
                <a:cubicBezTo>
                  <a:pt x="89" y="28"/>
                  <a:pt x="88" y="30"/>
                  <a:pt x="88" y="31"/>
                </a:cubicBezTo>
                <a:cubicBezTo>
                  <a:pt x="88" y="92"/>
                  <a:pt x="88" y="92"/>
                  <a:pt x="88" y="92"/>
                </a:cubicBezTo>
                <a:cubicBezTo>
                  <a:pt x="82" y="92"/>
                  <a:pt x="82" y="92"/>
                  <a:pt x="82" y="92"/>
                </a:cubicBezTo>
                <a:cubicBezTo>
                  <a:pt x="82" y="7"/>
                  <a:pt x="82" y="7"/>
                  <a:pt x="82" y="7"/>
                </a:cubicBezTo>
                <a:cubicBezTo>
                  <a:pt x="151" y="7"/>
                  <a:pt x="151" y="7"/>
                  <a:pt x="151" y="7"/>
                </a:cubicBezTo>
                <a:lnTo>
                  <a:pt x="151" y="151"/>
                </a:lnTo>
                <a:close/>
                <a:moveTo>
                  <a:pt x="116" y="87"/>
                </a:moveTo>
                <a:cubicBezTo>
                  <a:pt x="112" y="87"/>
                  <a:pt x="108" y="83"/>
                  <a:pt x="108" y="79"/>
                </a:cubicBezTo>
                <a:cubicBezTo>
                  <a:pt x="108" y="74"/>
                  <a:pt x="112" y="70"/>
                  <a:pt x="116" y="70"/>
                </a:cubicBezTo>
                <a:cubicBezTo>
                  <a:pt x="121" y="70"/>
                  <a:pt x="125" y="74"/>
                  <a:pt x="125" y="79"/>
                </a:cubicBezTo>
                <a:cubicBezTo>
                  <a:pt x="125" y="83"/>
                  <a:pt x="121" y="87"/>
                  <a:pt x="11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30" name="Freeform 124">
            <a:extLst>
              <a:ext uri="{FF2B5EF4-FFF2-40B4-BE49-F238E27FC236}">
                <a16:creationId xmlns:a16="http://schemas.microsoft.com/office/drawing/2014/main" id="{BB0146FE-FDB8-3F9F-5585-F4AA80825CF0}"/>
              </a:ext>
            </a:extLst>
          </p:cNvPr>
          <p:cNvSpPr>
            <a:spLocks noChangeAspect="1" noEditPoints="1"/>
          </p:cNvSpPr>
          <p:nvPr/>
        </p:nvSpPr>
        <p:spPr bwMode="auto">
          <a:xfrm>
            <a:off x="5867400" y="1905000"/>
            <a:ext cx="440190" cy="457213"/>
          </a:xfrm>
          <a:custGeom>
            <a:avLst/>
            <a:gdLst>
              <a:gd name="T0" fmla="*/ 166 w 198"/>
              <a:gd name="T1" fmla="*/ 149 h 205"/>
              <a:gd name="T2" fmla="*/ 154 w 198"/>
              <a:gd name="T3" fmla="*/ 155 h 205"/>
              <a:gd name="T4" fmla="*/ 148 w 198"/>
              <a:gd name="T5" fmla="*/ 33 h 205"/>
              <a:gd name="T6" fmla="*/ 31 w 198"/>
              <a:gd name="T7" fmla="*/ 145 h 205"/>
              <a:gd name="T8" fmla="*/ 149 w 198"/>
              <a:gd name="T9" fmla="*/ 160 h 205"/>
              <a:gd name="T10" fmla="*/ 142 w 198"/>
              <a:gd name="T11" fmla="*/ 171 h 205"/>
              <a:gd name="T12" fmla="*/ 179 w 198"/>
              <a:gd name="T13" fmla="*/ 204 h 205"/>
              <a:gd name="T14" fmla="*/ 197 w 198"/>
              <a:gd name="T15" fmla="*/ 181 h 205"/>
              <a:gd name="T16" fmla="*/ 37 w 198"/>
              <a:gd name="T17" fmla="*/ 140 h 205"/>
              <a:gd name="T18" fmla="*/ 142 w 198"/>
              <a:gd name="T19" fmla="*/ 38 h 205"/>
              <a:gd name="T20" fmla="*/ 176 w 198"/>
              <a:gd name="T21" fmla="*/ 196 h 205"/>
              <a:gd name="T22" fmla="*/ 157 w 198"/>
              <a:gd name="T23" fmla="*/ 163 h 205"/>
              <a:gd name="T24" fmla="*/ 163 w 198"/>
              <a:gd name="T25" fmla="*/ 156 h 205"/>
              <a:gd name="T26" fmla="*/ 176 w 198"/>
              <a:gd name="T27" fmla="*/ 196 h 205"/>
              <a:gd name="T28" fmla="*/ 134 w 198"/>
              <a:gd name="T29" fmla="*/ 78 h 205"/>
              <a:gd name="T30" fmla="*/ 92 w 198"/>
              <a:gd name="T31" fmla="*/ 40 h 205"/>
              <a:gd name="T32" fmla="*/ 76 w 198"/>
              <a:gd name="T33" fmla="*/ 50 h 205"/>
              <a:gd name="T34" fmla="*/ 115 w 198"/>
              <a:gd name="T35" fmla="*/ 96 h 205"/>
              <a:gd name="T36" fmla="*/ 88 w 198"/>
              <a:gd name="T37" fmla="*/ 72 h 205"/>
              <a:gd name="T38" fmla="*/ 72 w 198"/>
              <a:gd name="T39" fmla="*/ 82 h 205"/>
              <a:gd name="T40" fmla="*/ 97 w 198"/>
              <a:gd name="T41" fmla="*/ 113 h 205"/>
              <a:gd name="T42" fmla="*/ 84 w 198"/>
              <a:gd name="T43" fmla="*/ 103 h 205"/>
              <a:gd name="T44" fmla="*/ 68 w 198"/>
              <a:gd name="T45" fmla="*/ 114 h 205"/>
              <a:gd name="T46" fmla="*/ 79 w 198"/>
              <a:gd name="T47" fmla="*/ 131 h 205"/>
              <a:gd name="T48" fmla="*/ 76 w 198"/>
              <a:gd name="T49" fmla="*/ 138 h 205"/>
              <a:gd name="T50" fmla="*/ 139 w 198"/>
              <a:gd name="T51" fmla="*/ 83 h 205"/>
              <a:gd name="T52" fmla="*/ 84 w 198"/>
              <a:gd name="T53" fmla="*/ 125 h 205"/>
              <a:gd name="T54" fmla="*/ 81 w 198"/>
              <a:gd name="T55" fmla="*/ 111 h 205"/>
              <a:gd name="T56" fmla="*/ 84 w 198"/>
              <a:gd name="T57" fmla="*/ 125 h 205"/>
              <a:gd name="T58" fmla="*/ 80 w 198"/>
              <a:gd name="T59" fmla="*/ 85 h 205"/>
              <a:gd name="T60" fmla="*/ 108 w 198"/>
              <a:gd name="T61" fmla="*/ 103 h 205"/>
              <a:gd name="T62" fmla="*/ 120 w 198"/>
              <a:gd name="T63" fmla="*/ 91 h 205"/>
              <a:gd name="T64" fmla="*/ 89 w 198"/>
              <a:gd name="T65" fmla="*/ 48 h 205"/>
              <a:gd name="T66" fmla="*/ 120 w 198"/>
              <a:gd name="T67" fmla="*/ 91 h 205"/>
              <a:gd name="T68" fmla="*/ 46 w 198"/>
              <a:gd name="T69" fmla="*/ 43 h 205"/>
              <a:gd name="T70" fmla="*/ 133 w 198"/>
              <a:gd name="T71" fmla="*/ 135 h 205"/>
              <a:gd name="T72" fmla="*/ 128 w 198"/>
              <a:gd name="T73" fmla="*/ 130 h 205"/>
              <a:gd name="T74" fmla="*/ 51 w 198"/>
              <a:gd name="T75" fmla="*/ 49 h 205"/>
              <a:gd name="T76" fmla="*/ 128 w 198"/>
              <a:gd name="T77" fmla="*/ 13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8" h="205">
                <a:moveTo>
                  <a:pt x="197" y="181"/>
                </a:moveTo>
                <a:cubicBezTo>
                  <a:pt x="166" y="149"/>
                  <a:pt x="166" y="149"/>
                  <a:pt x="166" y="149"/>
                </a:cubicBezTo>
                <a:cubicBezTo>
                  <a:pt x="164" y="147"/>
                  <a:pt x="162" y="147"/>
                  <a:pt x="161" y="149"/>
                </a:cubicBezTo>
                <a:cubicBezTo>
                  <a:pt x="154" y="155"/>
                  <a:pt x="154" y="155"/>
                  <a:pt x="154" y="155"/>
                </a:cubicBezTo>
                <a:cubicBezTo>
                  <a:pt x="146" y="147"/>
                  <a:pt x="146" y="147"/>
                  <a:pt x="146" y="147"/>
                </a:cubicBezTo>
                <a:cubicBezTo>
                  <a:pt x="178" y="116"/>
                  <a:pt x="178" y="65"/>
                  <a:pt x="148" y="33"/>
                </a:cubicBezTo>
                <a:cubicBezTo>
                  <a:pt x="117" y="1"/>
                  <a:pt x="66" y="0"/>
                  <a:pt x="34" y="31"/>
                </a:cubicBezTo>
                <a:cubicBezTo>
                  <a:pt x="1" y="62"/>
                  <a:pt x="0" y="113"/>
                  <a:pt x="31" y="145"/>
                </a:cubicBezTo>
                <a:cubicBezTo>
                  <a:pt x="61" y="176"/>
                  <a:pt x="109" y="178"/>
                  <a:pt x="141" y="151"/>
                </a:cubicBezTo>
                <a:cubicBezTo>
                  <a:pt x="149" y="160"/>
                  <a:pt x="149" y="160"/>
                  <a:pt x="149" y="160"/>
                </a:cubicBezTo>
                <a:cubicBezTo>
                  <a:pt x="143" y="166"/>
                  <a:pt x="143" y="166"/>
                  <a:pt x="143" y="166"/>
                </a:cubicBezTo>
                <a:cubicBezTo>
                  <a:pt x="141" y="167"/>
                  <a:pt x="141" y="170"/>
                  <a:pt x="142" y="171"/>
                </a:cubicBezTo>
                <a:cubicBezTo>
                  <a:pt x="173" y="203"/>
                  <a:pt x="173" y="203"/>
                  <a:pt x="173" y="203"/>
                </a:cubicBezTo>
                <a:cubicBezTo>
                  <a:pt x="175" y="205"/>
                  <a:pt x="177" y="205"/>
                  <a:pt x="179" y="204"/>
                </a:cubicBezTo>
                <a:cubicBezTo>
                  <a:pt x="197" y="186"/>
                  <a:pt x="197" y="186"/>
                  <a:pt x="197" y="186"/>
                </a:cubicBezTo>
                <a:cubicBezTo>
                  <a:pt x="198" y="185"/>
                  <a:pt x="198" y="183"/>
                  <a:pt x="197" y="181"/>
                </a:cubicBezTo>
                <a:close/>
                <a:moveTo>
                  <a:pt x="140" y="142"/>
                </a:moveTo>
                <a:cubicBezTo>
                  <a:pt x="111" y="170"/>
                  <a:pt x="65" y="169"/>
                  <a:pt x="37" y="140"/>
                </a:cubicBezTo>
                <a:cubicBezTo>
                  <a:pt x="8" y="111"/>
                  <a:pt x="9" y="64"/>
                  <a:pt x="39" y="36"/>
                </a:cubicBezTo>
                <a:cubicBezTo>
                  <a:pt x="68" y="8"/>
                  <a:pt x="114" y="9"/>
                  <a:pt x="142" y="38"/>
                </a:cubicBezTo>
                <a:cubicBezTo>
                  <a:pt x="171" y="67"/>
                  <a:pt x="170" y="114"/>
                  <a:pt x="140" y="142"/>
                </a:cubicBezTo>
                <a:close/>
                <a:moveTo>
                  <a:pt x="176" y="196"/>
                </a:moveTo>
                <a:cubicBezTo>
                  <a:pt x="150" y="169"/>
                  <a:pt x="150" y="169"/>
                  <a:pt x="150" y="169"/>
                </a:cubicBezTo>
                <a:cubicBezTo>
                  <a:pt x="157" y="163"/>
                  <a:pt x="157" y="163"/>
                  <a:pt x="157" y="163"/>
                </a:cubicBezTo>
                <a:cubicBezTo>
                  <a:pt x="157" y="163"/>
                  <a:pt x="157" y="163"/>
                  <a:pt x="157" y="163"/>
                </a:cubicBezTo>
                <a:cubicBezTo>
                  <a:pt x="163" y="156"/>
                  <a:pt x="163" y="156"/>
                  <a:pt x="163" y="156"/>
                </a:cubicBezTo>
                <a:cubicBezTo>
                  <a:pt x="189" y="184"/>
                  <a:pt x="189" y="184"/>
                  <a:pt x="189" y="184"/>
                </a:cubicBezTo>
                <a:lnTo>
                  <a:pt x="176" y="196"/>
                </a:lnTo>
                <a:close/>
                <a:moveTo>
                  <a:pt x="139" y="78"/>
                </a:moveTo>
                <a:cubicBezTo>
                  <a:pt x="138" y="77"/>
                  <a:pt x="135" y="77"/>
                  <a:pt x="134" y="78"/>
                </a:cubicBezTo>
                <a:cubicBezTo>
                  <a:pt x="131" y="81"/>
                  <a:pt x="131" y="81"/>
                  <a:pt x="131" y="81"/>
                </a:cubicBezTo>
                <a:cubicBezTo>
                  <a:pt x="92" y="40"/>
                  <a:pt x="92" y="40"/>
                  <a:pt x="92" y="40"/>
                </a:cubicBezTo>
                <a:cubicBezTo>
                  <a:pt x="91" y="39"/>
                  <a:pt x="88" y="39"/>
                  <a:pt x="87" y="40"/>
                </a:cubicBezTo>
                <a:cubicBezTo>
                  <a:pt x="76" y="50"/>
                  <a:pt x="76" y="50"/>
                  <a:pt x="76" y="50"/>
                </a:cubicBezTo>
                <a:cubicBezTo>
                  <a:pt x="75" y="52"/>
                  <a:pt x="75" y="54"/>
                  <a:pt x="76" y="56"/>
                </a:cubicBezTo>
                <a:cubicBezTo>
                  <a:pt x="115" y="96"/>
                  <a:pt x="115" y="96"/>
                  <a:pt x="115" y="96"/>
                </a:cubicBezTo>
                <a:cubicBezTo>
                  <a:pt x="113" y="98"/>
                  <a:pt x="113" y="98"/>
                  <a:pt x="113" y="98"/>
                </a:cubicBezTo>
                <a:cubicBezTo>
                  <a:pt x="88" y="72"/>
                  <a:pt x="88" y="72"/>
                  <a:pt x="88" y="72"/>
                </a:cubicBezTo>
                <a:cubicBezTo>
                  <a:pt x="86" y="70"/>
                  <a:pt x="84" y="70"/>
                  <a:pt x="83" y="72"/>
                </a:cubicBezTo>
                <a:cubicBezTo>
                  <a:pt x="72" y="82"/>
                  <a:pt x="72" y="82"/>
                  <a:pt x="72" y="82"/>
                </a:cubicBezTo>
                <a:cubicBezTo>
                  <a:pt x="70" y="83"/>
                  <a:pt x="70" y="86"/>
                  <a:pt x="72" y="87"/>
                </a:cubicBezTo>
                <a:cubicBezTo>
                  <a:pt x="97" y="113"/>
                  <a:pt x="97" y="113"/>
                  <a:pt x="97" y="113"/>
                </a:cubicBezTo>
                <a:cubicBezTo>
                  <a:pt x="95" y="115"/>
                  <a:pt x="95" y="115"/>
                  <a:pt x="95" y="115"/>
                </a:cubicBezTo>
                <a:cubicBezTo>
                  <a:pt x="84" y="103"/>
                  <a:pt x="84" y="103"/>
                  <a:pt x="84" y="103"/>
                </a:cubicBezTo>
                <a:cubicBezTo>
                  <a:pt x="82" y="102"/>
                  <a:pt x="80" y="102"/>
                  <a:pt x="79" y="103"/>
                </a:cubicBezTo>
                <a:cubicBezTo>
                  <a:pt x="68" y="114"/>
                  <a:pt x="68" y="114"/>
                  <a:pt x="68" y="114"/>
                </a:cubicBezTo>
                <a:cubicBezTo>
                  <a:pt x="66" y="115"/>
                  <a:pt x="66" y="117"/>
                  <a:pt x="68" y="119"/>
                </a:cubicBezTo>
                <a:cubicBezTo>
                  <a:pt x="79" y="131"/>
                  <a:pt x="79" y="131"/>
                  <a:pt x="79" y="131"/>
                </a:cubicBezTo>
                <a:cubicBezTo>
                  <a:pt x="76" y="133"/>
                  <a:pt x="76" y="133"/>
                  <a:pt x="76" y="133"/>
                </a:cubicBezTo>
                <a:cubicBezTo>
                  <a:pt x="75" y="134"/>
                  <a:pt x="75" y="137"/>
                  <a:pt x="76" y="138"/>
                </a:cubicBezTo>
                <a:cubicBezTo>
                  <a:pt x="78" y="140"/>
                  <a:pt x="80" y="140"/>
                  <a:pt x="82" y="138"/>
                </a:cubicBezTo>
                <a:cubicBezTo>
                  <a:pt x="139" y="83"/>
                  <a:pt x="139" y="83"/>
                  <a:pt x="139" y="83"/>
                </a:cubicBezTo>
                <a:cubicBezTo>
                  <a:pt x="140" y="82"/>
                  <a:pt x="140" y="79"/>
                  <a:pt x="139" y="78"/>
                </a:cubicBezTo>
                <a:close/>
                <a:moveTo>
                  <a:pt x="84" y="125"/>
                </a:moveTo>
                <a:cubicBezTo>
                  <a:pt x="75" y="116"/>
                  <a:pt x="75" y="116"/>
                  <a:pt x="75" y="116"/>
                </a:cubicBezTo>
                <a:cubicBezTo>
                  <a:pt x="81" y="111"/>
                  <a:pt x="81" y="111"/>
                  <a:pt x="81" y="111"/>
                </a:cubicBezTo>
                <a:cubicBezTo>
                  <a:pt x="90" y="120"/>
                  <a:pt x="90" y="120"/>
                  <a:pt x="90" y="120"/>
                </a:cubicBezTo>
                <a:lnTo>
                  <a:pt x="84" y="125"/>
                </a:lnTo>
                <a:close/>
                <a:moveTo>
                  <a:pt x="102" y="108"/>
                </a:moveTo>
                <a:cubicBezTo>
                  <a:pt x="80" y="85"/>
                  <a:pt x="80" y="85"/>
                  <a:pt x="80" y="85"/>
                </a:cubicBezTo>
                <a:cubicBezTo>
                  <a:pt x="85" y="79"/>
                  <a:pt x="85" y="79"/>
                  <a:pt x="85" y="79"/>
                </a:cubicBezTo>
                <a:cubicBezTo>
                  <a:pt x="108" y="103"/>
                  <a:pt x="108" y="103"/>
                  <a:pt x="108" y="103"/>
                </a:cubicBezTo>
                <a:lnTo>
                  <a:pt x="102" y="108"/>
                </a:lnTo>
                <a:close/>
                <a:moveTo>
                  <a:pt x="120" y="91"/>
                </a:moveTo>
                <a:cubicBezTo>
                  <a:pt x="84" y="53"/>
                  <a:pt x="84" y="53"/>
                  <a:pt x="84" y="53"/>
                </a:cubicBezTo>
                <a:cubicBezTo>
                  <a:pt x="89" y="48"/>
                  <a:pt x="89" y="48"/>
                  <a:pt x="89" y="48"/>
                </a:cubicBezTo>
                <a:cubicBezTo>
                  <a:pt x="126" y="86"/>
                  <a:pt x="126" y="86"/>
                  <a:pt x="126" y="86"/>
                </a:cubicBezTo>
                <a:lnTo>
                  <a:pt x="120" y="91"/>
                </a:lnTo>
                <a:close/>
                <a:moveTo>
                  <a:pt x="135" y="45"/>
                </a:moveTo>
                <a:cubicBezTo>
                  <a:pt x="111" y="20"/>
                  <a:pt x="71" y="19"/>
                  <a:pt x="46" y="43"/>
                </a:cubicBezTo>
                <a:cubicBezTo>
                  <a:pt x="20" y="68"/>
                  <a:pt x="20" y="108"/>
                  <a:pt x="44" y="133"/>
                </a:cubicBezTo>
                <a:cubicBezTo>
                  <a:pt x="68" y="158"/>
                  <a:pt x="108" y="159"/>
                  <a:pt x="133" y="135"/>
                </a:cubicBezTo>
                <a:cubicBezTo>
                  <a:pt x="159" y="111"/>
                  <a:pt x="159" y="70"/>
                  <a:pt x="135" y="45"/>
                </a:cubicBezTo>
                <a:close/>
                <a:moveTo>
                  <a:pt x="128" y="130"/>
                </a:moveTo>
                <a:cubicBezTo>
                  <a:pt x="106" y="151"/>
                  <a:pt x="70" y="150"/>
                  <a:pt x="49" y="128"/>
                </a:cubicBezTo>
                <a:cubicBezTo>
                  <a:pt x="28" y="106"/>
                  <a:pt x="28" y="70"/>
                  <a:pt x="51" y="49"/>
                </a:cubicBezTo>
                <a:cubicBezTo>
                  <a:pt x="73" y="27"/>
                  <a:pt x="109" y="28"/>
                  <a:pt x="130" y="50"/>
                </a:cubicBezTo>
                <a:cubicBezTo>
                  <a:pt x="151" y="73"/>
                  <a:pt x="151" y="108"/>
                  <a:pt x="128"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34" name="Freeform 184">
            <a:extLst>
              <a:ext uri="{FF2B5EF4-FFF2-40B4-BE49-F238E27FC236}">
                <a16:creationId xmlns:a16="http://schemas.microsoft.com/office/drawing/2014/main" id="{1BD00F69-2D2C-6A97-AD8F-44342464F8A3}"/>
              </a:ext>
            </a:extLst>
          </p:cNvPr>
          <p:cNvSpPr>
            <a:spLocks noChangeAspect="1" noEditPoints="1"/>
          </p:cNvSpPr>
          <p:nvPr/>
        </p:nvSpPr>
        <p:spPr bwMode="auto">
          <a:xfrm>
            <a:off x="6101770" y="3777801"/>
            <a:ext cx="320061" cy="395666"/>
          </a:xfrm>
          <a:custGeom>
            <a:avLst/>
            <a:gdLst>
              <a:gd name="T0" fmla="*/ 31 w 139"/>
              <a:gd name="T1" fmla="*/ 39 h 172"/>
              <a:gd name="T2" fmla="*/ 47 w 139"/>
              <a:gd name="T3" fmla="*/ 78 h 172"/>
              <a:gd name="T4" fmla="*/ 62 w 139"/>
              <a:gd name="T5" fmla="*/ 39 h 172"/>
              <a:gd name="T6" fmla="*/ 54 w 139"/>
              <a:gd name="T7" fmla="*/ 78 h 172"/>
              <a:gd name="T8" fmla="*/ 62 w 139"/>
              <a:gd name="T9" fmla="*/ 39 h 172"/>
              <a:gd name="T10" fmla="*/ 70 w 139"/>
              <a:gd name="T11" fmla="*/ 39 h 172"/>
              <a:gd name="T12" fmla="*/ 78 w 139"/>
              <a:gd name="T13" fmla="*/ 78 h 172"/>
              <a:gd name="T14" fmla="*/ 24 w 139"/>
              <a:gd name="T15" fmla="*/ 39 h 172"/>
              <a:gd name="T16" fmla="*/ 16 w 139"/>
              <a:gd name="T17" fmla="*/ 78 h 172"/>
              <a:gd name="T18" fmla="*/ 24 w 139"/>
              <a:gd name="T19" fmla="*/ 39 h 172"/>
              <a:gd name="T20" fmla="*/ 85 w 139"/>
              <a:gd name="T21" fmla="*/ 39 h 172"/>
              <a:gd name="T22" fmla="*/ 93 w 139"/>
              <a:gd name="T23" fmla="*/ 78 h 172"/>
              <a:gd name="T24" fmla="*/ 54 w 139"/>
              <a:gd name="T25" fmla="*/ 94 h 172"/>
              <a:gd name="T26" fmla="*/ 16 w 139"/>
              <a:gd name="T27" fmla="*/ 101 h 172"/>
              <a:gd name="T28" fmla="*/ 54 w 139"/>
              <a:gd name="T29" fmla="*/ 94 h 172"/>
              <a:gd name="T30" fmla="*/ 16 w 139"/>
              <a:gd name="T31" fmla="*/ 109 h 172"/>
              <a:gd name="T32" fmla="*/ 93 w 139"/>
              <a:gd name="T33" fmla="*/ 117 h 172"/>
              <a:gd name="T34" fmla="*/ 105 w 139"/>
              <a:gd name="T35" fmla="*/ 23 h 172"/>
              <a:gd name="T36" fmla="*/ 0 w 139"/>
              <a:gd name="T37" fmla="*/ 27 h 172"/>
              <a:gd name="T38" fmla="*/ 4 w 139"/>
              <a:gd name="T39" fmla="*/ 172 h 172"/>
              <a:gd name="T40" fmla="*/ 24 w 139"/>
              <a:gd name="T41" fmla="*/ 158 h 172"/>
              <a:gd name="T42" fmla="*/ 39 w 139"/>
              <a:gd name="T43" fmla="*/ 172 h 172"/>
              <a:gd name="T44" fmla="*/ 54 w 139"/>
              <a:gd name="T45" fmla="*/ 158 h 172"/>
              <a:gd name="T46" fmla="*/ 70 w 139"/>
              <a:gd name="T47" fmla="*/ 172 h 172"/>
              <a:gd name="T48" fmla="*/ 86 w 139"/>
              <a:gd name="T49" fmla="*/ 158 h 172"/>
              <a:gd name="T50" fmla="*/ 105 w 139"/>
              <a:gd name="T51" fmla="*/ 172 h 172"/>
              <a:gd name="T52" fmla="*/ 108 w 139"/>
              <a:gd name="T53" fmla="*/ 27 h 172"/>
              <a:gd name="T54" fmla="*/ 101 w 139"/>
              <a:gd name="T55" fmla="*/ 160 h 172"/>
              <a:gd name="T56" fmla="*/ 85 w 139"/>
              <a:gd name="T57" fmla="*/ 148 h 172"/>
              <a:gd name="T58" fmla="*/ 70 w 139"/>
              <a:gd name="T59" fmla="*/ 163 h 172"/>
              <a:gd name="T60" fmla="*/ 54 w 139"/>
              <a:gd name="T61" fmla="*/ 148 h 172"/>
              <a:gd name="T62" fmla="*/ 39 w 139"/>
              <a:gd name="T63" fmla="*/ 163 h 172"/>
              <a:gd name="T64" fmla="*/ 24 w 139"/>
              <a:gd name="T65" fmla="*/ 148 h 172"/>
              <a:gd name="T66" fmla="*/ 8 w 139"/>
              <a:gd name="T67" fmla="*/ 160 h 172"/>
              <a:gd name="T68" fmla="*/ 101 w 139"/>
              <a:gd name="T69" fmla="*/ 31 h 172"/>
              <a:gd name="T70" fmla="*/ 135 w 139"/>
              <a:gd name="T71" fmla="*/ 0 h 172"/>
              <a:gd name="T72" fmla="*/ 31 w 139"/>
              <a:gd name="T73" fmla="*/ 4 h 172"/>
              <a:gd name="T74" fmla="*/ 39 w 139"/>
              <a:gd name="T75" fmla="*/ 15 h 172"/>
              <a:gd name="T76" fmla="*/ 132 w 139"/>
              <a:gd name="T77" fmla="*/ 8 h 172"/>
              <a:gd name="T78" fmla="*/ 119 w 139"/>
              <a:gd name="T79" fmla="*/ 127 h 172"/>
              <a:gd name="T80" fmla="*/ 116 w 139"/>
              <a:gd name="T81" fmla="*/ 135 h 172"/>
              <a:gd name="T82" fmla="*/ 134 w 139"/>
              <a:gd name="T83" fmla="*/ 147 h 172"/>
              <a:gd name="T84" fmla="*/ 139 w 139"/>
              <a:gd name="T85" fmla="*/ 144 h 172"/>
              <a:gd name="T86" fmla="*/ 135 w 139"/>
              <a:gd name="T87" fmla="*/ 0 h 172"/>
              <a:gd name="T88" fmla="*/ 16 w 139"/>
              <a:gd name="T89" fmla="*/ 125 h 172"/>
              <a:gd name="T90" fmla="*/ 70 w 139"/>
              <a:gd name="T91" fmla="*/ 1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9" h="172">
                <a:moveTo>
                  <a:pt x="47" y="39"/>
                </a:moveTo>
                <a:cubicBezTo>
                  <a:pt x="31" y="39"/>
                  <a:pt x="31" y="39"/>
                  <a:pt x="31" y="39"/>
                </a:cubicBezTo>
                <a:cubicBezTo>
                  <a:pt x="31" y="78"/>
                  <a:pt x="31" y="78"/>
                  <a:pt x="31" y="78"/>
                </a:cubicBezTo>
                <a:cubicBezTo>
                  <a:pt x="47" y="78"/>
                  <a:pt x="47" y="78"/>
                  <a:pt x="47" y="78"/>
                </a:cubicBezTo>
                <a:lnTo>
                  <a:pt x="47" y="39"/>
                </a:lnTo>
                <a:close/>
                <a:moveTo>
                  <a:pt x="62" y="39"/>
                </a:moveTo>
                <a:cubicBezTo>
                  <a:pt x="54" y="39"/>
                  <a:pt x="54" y="39"/>
                  <a:pt x="54" y="39"/>
                </a:cubicBezTo>
                <a:cubicBezTo>
                  <a:pt x="54" y="78"/>
                  <a:pt x="54" y="78"/>
                  <a:pt x="54" y="78"/>
                </a:cubicBezTo>
                <a:cubicBezTo>
                  <a:pt x="62" y="78"/>
                  <a:pt x="62" y="78"/>
                  <a:pt x="62" y="78"/>
                </a:cubicBezTo>
                <a:lnTo>
                  <a:pt x="62" y="39"/>
                </a:lnTo>
                <a:close/>
                <a:moveTo>
                  <a:pt x="78" y="39"/>
                </a:moveTo>
                <a:cubicBezTo>
                  <a:pt x="70" y="39"/>
                  <a:pt x="70" y="39"/>
                  <a:pt x="70" y="39"/>
                </a:cubicBezTo>
                <a:cubicBezTo>
                  <a:pt x="70" y="78"/>
                  <a:pt x="70" y="78"/>
                  <a:pt x="70" y="78"/>
                </a:cubicBezTo>
                <a:cubicBezTo>
                  <a:pt x="78" y="78"/>
                  <a:pt x="78" y="78"/>
                  <a:pt x="78" y="78"/>
                </a:cubicBezTo>
                <a:lnTo>
                  <a:pt x="78" y="39"/>
                </a:lnTo>
                <a:close/>
                <a:moveTo>
                  <a:pt x="24" y="39"/>
                </a:moveTo>
                <a:cubicBezTo>
                  <a:pt x="16" y="39"/>
                  <a:pt x="16" y="39"/>
                  <a:pt x="16" y="39"/>
                </a:cubicBezTo>
                <a:cubicBezTo>
                  <a:pt x="16" y="78"/>
                  <a:pt x="16" y="78"/>
                  <a:pt x="16" y="78"/>
                </a:cubicBezTo>
                <a:cubicBezTo>
                  <a:pt x="24" y="78"/>
                  <a:pt x="24" y="78"/>
                  <a:pt x="24" y="78"/>
                </a:cubicBezTo>
                <a:lnTo>
                  <a:pt x="24" y="39"/>
                </a:lnTo>
                <a:close/>
                <a:moveTo>
                  <a:pt x="93" y="39"/>
                </a:moveTo>
                <a:cubicBezTo>
                  <a:pt x="85" y="39"/>
                  <a:pt x="85" y="39"/>
                  <a:pt x="85" y="39"/>
                </a:cubicBezTo>
                <a:cubicBezTo>
                  <a:pt x="85" y="78"/>
                  <a:pt x="85" y="78"/>
                  <a:pt x="85" y="78"/>
                </a:cubicBezTo>
                <a:cubicBezTo>
                  <a:pt x="93" y="78"/>
                  <a:pt x="93" y="78"/>
                  <a:pt x="93" y="78"/>
                </a:cubicBezTo>
                <a:lnTo>
                  <a:pt x="93" y="39"/>
                </a:lnTo>
                <a:close/>
                <a:moveTo>
                  <a:pt x="54" y="94"/>
                </a:moveTo>
                <a:cubicBezTo>
                  <a:pt x="16" y="94"/>
                  <a:pt x="16" y="94"/>
                  <a:pt x="16" y="94"/>
                </a:cubicBezTo>
                <a:cubicBezTo>
                  <a:pt x="16" y="101"/>
                  <a:pt x="16" y="101"/>
                  <a:pt x="16" y="101"/>
                </a:cubicBezTo>
                <a:cubicBezTo>
                  <a:pt x="54" y="101"/>
                  <a:pt x="54" y="101"/>
                  <a:pt x="54" y="101"/>
                </a:cubicBezTo>
                <a:lnTo>
                  <a:pt x="54" y="94"/>
                </a:lnTo>
                <a:close/>
                <a:moveTo>
                  <a:pt x="93" y="109"/>
                </a:moveTo>
                <a:cubicBezTo>
                  <a:pt x="16" y="109"/>
                  <a:pt x="16" y="109"/>
                  <a:pt x="16" y="109"/>
                </a:cubicBezTo>
                <a:cubicBezTo>
                  <a:pt x="16" y="117"/>
                  <a:pt x="16" y="117"/>
                  <a:pt x="16" y="117"/>
                </a:cubicBezTo>
                <a:cubicBezTo>
                  <a:pt x="93" y="117"/>
                  <a:pt x="93" y="117"/>
                  <a:pt x="93" y="117"/>
                </a:cubicBezTo>
                <a:lnTo>
                  <a:pt x="93" y="109"/>
                </a:lnTo>
                <a:close/>
                <a:moveTo>
                  <a:pt x="105" y="23"/>
                </a:moveTo>
                <a:cubicBezTo>
                  <a:pt x="4" y="23"/>
                  <a:pt x="4" y="23"/>
                  <a:pt x="4" y="23"/>
                </a:cubicBezTo>
                <a:cubicBezTo>
                  <a:pt x="2" y="23"/>
                  <a:pt x="0" y="25"/>
                  <a:pt x="0" y="27"/>
                </a:cubicBezTo>
                <a:cubicBezTo>
                  <a:pt x="0" y="168"/>
                  <a:pt x="0" y="168"/>
                  <a:pt x="0" y="168"/>
                </a:cubicBezTo>
                <a:cubicBezTo>
                  <a:pt x="0" y="171"/>
                  <a:pt x="2" y="172"/>
                  <a:pt x="4" y="172"/>
                </a:cubicBezTo>
                <a:cubicBezTo>
                  <a:pt x="6" y="172"/>
                  <a:pt x="7" y="172"/>
                  <a:pt x="7" y="171"/>
                </a:cubicBezTo>
                <a:cubicBezTo>
                  <a:pt x="24" y="158"/>
                  <a:pt x="24" y="158"/>
                  <a:pt x="24" y="158"/>
                </a:cubicBezTo>
                <a:cubicBezTo>
                  <a:pt x="37" y="171"/>
                  <a:pt x="37" y="171"/>
                  <a:pt x="37" y="171"/>
                </a:cubicBezTo>
                <a:cubicBezTo>
                  <a:pt x="37" y="172"/>
                  <a:pt x="38" y="172"/>
                  <a:pt x="39" y="172"/>
                </a:cubicBezTo>
                <a:cubicBezTo>
                  <a:pt x="41" y="172"/>
                  <a:pt x="42" y="172"/>
                  <a:pt x="42" y="171"/>
                </a:cubicBezTo>
                <a:cubicBezTo>
                  <a:pt x="54" y="158"/>
                  <a:pt x="54" y="158"/>
                  <a:pt x="54" y="158"/>
                </a:cubicBezTo>
                <a:cubicBezTo>
                  <a:pt x="68" y="171"/>
                  <a:pt x="68" y="171"/>
                  <a:pt x="68" y="171"/>
                </a:cubicBezTo>
                <a:cubicBezTo>
                  <a:pt x="68" y="172"/>
                  <a:pt x="69" y="172"/>
                  <a:pt x="70" y="172"/>
                </a:cubicBezTo>
                <a:cubicBezTo>
                  <a:pt x="72" y="172"/>
                  <a:pt x="73" y="172"/>
                  <a:pt x="73" y="171"/>
                </a:cubicBezTo>
                <a:cubicBezTo>
                  <a:pt x="86" y="158"/>
                  <a:pt x="86" y="158"/>
                  <a:pt x="86" y="158"/>
                </a:cubicBezTo>
                <a:cubicBezTo>
                  <a:pt x="103" y="171"/>
                  <a:pt x="103" y="171"/>
                  <a:pt x="103" y="171"/>
                </a:cubicBezTo>
                <a:cubicBezTo>
                  <a:pt x="103" y="172"/>
                  <a:pt x="104" y="172"/>
                  <a:pt x="105" y="172"/>
                </a:cubicBezTo>
                <a:cubicBezTo>
                  <a:pt x="107" y="172"/>
                  <a:pt x="108" y="171"/>
                  <a:pt x="108" y="168"/>
                </a:cubicBezTo>
                <a:cubicBezTo>
                  <a:pt x="108" y="27"/>
                  <a:pt x="108" y="27"/>
                  <a:pt x="108" y="27"/>
                </a:cubicBezTo>
                <a:cubicBezTo>
                  <a:pt x="108" y="25"/>
                  <a:pt x="107" y="23"/>
                  <a:pt x="105" y="23"/>
                </a:cubicBezTo>
                <a:close/>
                <a:moveTo>
                  <a:pt x="101" y="160"/>
                </a:moveTo>
                <a:cubicBezTo>
                  <a:pt x="88" y="150"/>
                  <a:pt x="88" y="150"/>
                  <a:pt x="88" y="150"/>
                </a:cubicBezTo>
                <a:cubicBezTo>
                  <a:pt x="88" y="149"/>
                  <a:pt x="87" y="148"/>
                  <a:pt x="85" y="148"/>
                </a:cubicBezTo>
                <a:cubicBezTo>
                  <a:pt x="84" y="148"/>
                  <a:pt x="83" y="149"/>
                  <a:pt x="83" y="150"/>
                </a:cubicBezTo>
                <a:cubicBezTo>
                  <a:pt x="70" y="163"/>
                  <a:pt x="70" y="163"/>
                  <a:pt x="70" y="163"/>
                </a:cubicBezTo>
                <a:cubicBezTo>
                  <a:pt x="57" y="150"/>
                  <a:pt x="57" y="150"/>
                  <a:pt x="57" y="150"/>
                </a:cubicBezTo>
                <a:cubicBezTo>
                  <a:pt x="57" y="149"/>
                  <a:pt x="56" y="148"/>
                  <a:pt x="54" y="148"/>
                </a:cubicBezTo>
                <a:cubicBezTo>
                  <a:pt x="53" y="148"/>
                  <a:pt x="53" y="149"/>
                  <a:pt x="53" y="150"/>
                </a:cubicBezTo>
                <a:cubicBezTo>
                  <a:pt x="39" y="163"/>
                  <a:pt x="39" y="163"/>
                  <a:pt x="39" y="163"/>
                </a:cubicBezTo>
                <a:cubicBezTo>
                  <a:pt x="26" y="150"/>
                  <a:pt x="26" y="150"/>
                  <a:pt x="26" y="150"/>
                </a:cubicBezTo>
                <a:cubicBezTo>
                  <a:pt x="26" y="149"/>
                  <a:pt x="25" y="148"/>
                  <a:pt x="24" y="148"/>
                </a:cubicBezTo>
                <a:cubicBezTo>
                  <a:pt x="23" y="148"/>
                  <a:pt x="22" y="149"/>
                  <a:pt x="22" y="150"/>
                </a:cubicBezTo>
                <a:cubicBezTo>
                  <a:pt x="8" y="160"/>
                  <a:pt x="8" y="160"/>
                  <a:pt x="8" y="160"/>
                </a:cubicBezTo>
                <a:cubicBezTo>
                  <a:pt x="8" y="31"/>
                  <a:pt x="8" y="31"/>
                  <a:pt x="8" y="31"/>
                </a:cubicBezTo>
                <a:cubicBezTo>
                  <a:pt x="101" y="31"/>
                  <a:pt x="101" y="31"/>
                  <a:pt x="101" y="31"/>
                </a:cubicBezTo>
                <a:lnTo>
                  <a:pt x="101" y="160"/>
                </a:lnTo>
                <a:close/>
                <a:moveTo>
                  <a:pt x="135" y="0"/>
                </a:moveTo>
                <a:cubicBezTo>
                  <a:pt x="35" y="0"/>
                  <a:pt x="35" y="0"/>
                  <a:pt x="35" y="0"/>
                </a:cubicBezTo>
                <a:cubicBezTo>
                  <a:pt x="33" y="0"/>
                  <a:pt x="31" y="2"/>
                  <a:pt x="31" y="4"/>
                </a:cubicBezTo>
                <a:cubicBezTo>
                  <a:pt x="31" y="15"/>
                  <a:pt x="31" y="15"/>
                  <a:pt x="31" y="15"/>
                </a:cubicBezTo>
                <a:cubicBezTo>
                  <a:pt x="39" y="15"/>
                  <a:pt x="39" y="15"/>
                  <a:pt x="39" y="15"/>
                </a:cubicBezTo>
                <a:cubicBezTo>
                  <a:pt x="39" y="8"/>
                  <a:pt x="39" y="8"/>
                  <a:pt x="39" y="8"/>
                </a:cubicBezTo>
                <a:cubicBezTo>
                  <a:pt x="132" y="8"/>
                  <a:pt x="132" y="8"/>
                  <a:pt x="132" y="8"/>
                </a:cubicBezTo>
                <a:cubicBezTo>
                  <a:pt x="132" y="137"/>
                  <a:pt x="132" y="137"/>
                  <a:pt x="132" y="137"/>
                </a:cubicBezTo>
                <a:cubicBezTo>
                  <a:pt x="119" y="127"/>
                  <a:pt x="119" y="127"/>
                  <a:pt x="119" y="127"/>
                </a:cubicBezTo>
                <a:cubicBezTo>
                  <a:pt x="119" y="126"/>
                  <a:pt x="118" y="125"/>
                  <a:pt x="116" y="125"/>
                </a:cubicBezTo>
                <a:cubicBezTo>
                  <a:pt x="116" y="135"/>
                  <a:pt x="116" y="135"/>
                  <a:pt x="116" y="135"/>
                </a:cubicBezTo>
                <a:cubicBezTo>
                  <a:pt x="117" y="135"/>
                  <a:pt x="117" y="135"/>
                  <a:pt x="117" y="135"/>
                </a:cubicBezTo>
                <a:cubicBezTo>
                  <a:pt x="134" y="147"/>
                  <a:pt x="134" y="147"/>
                  <a:pt x="134" y="147"/>
                </a:cubicBezTo>
                <a:cubicBezTo>
                  <a:pt x="134" y="148"/>
                  <a:pt x="134" y="148"/>
                  <a:pt x="135" y="148"/>
                </a:cubicBezTo>
                <a:cubicBezTo>
                  <a:pt x="138" y="148"/>
                  <a:pt x="139" y="147"/>
                  <a:pt x="139" y="144"/>
                </a:cubicBezTo>
                <a:cubicBezTo>
                  <a:pt x="139" y="4"/>
                  <a:pt x="139" y="4"/>
                  <a:pt x="139" y="4"/>
                </a:cubicBezTo>
                <a:cubicBezTo>
                  <a:pt x="139" y="2"/>
                  <a:pt x="138" y="0"/>
                  <a:pt x="135" y="0"/>
                </a:cubicBezTo>
                <a:close/>
                <a:moveTo>
                  <a:pt x="70" y="125"/>
                </a:moveTo>
                <a:cubicBezTo>
                  <a:pt x="16" y="125"/>
                  <a:pt x="16" y="125"/>
                  <a:pt x="16" y="125"/>
                </a:cubicBezTo>
                <a:cubicBezTo>
                  <a:pt x="16" y="133"/>
                  <a:pt x="16" y="133"/>
                  <a:pt x="16" y="133"/>
                </a:cubicBezTo>
                <a:cubicBezTo>
                  <a:pt x="70" y="133"/>
                  <a:pt x="70" y="133"/>
                  <a:pt x="70" y="133"/>
                </a:cubicBezTo>
                <a:lnTo>
                  <a:pt x="70"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5" name="Freeform 98">
            <a:extLst>
              <a:ext uri="{FF2B5EF4-FFF2-40B4-BE49-F238E27FC236}">
                <a16:creationId xmlns:a16="http://schemas.microsoft.com/office/drawing/2014/main" id="{BF97B6F9-B142-343E-9A14-31E140D64E02}"/>
              </a:ext>
            </a:extLst>
          </p:cNvPr>
          <p:cNvSpPr>
            <a:spLocks noChangeAspect="1" noEditPoints="1"/>
          </p:cNvSpPr>
          <p:nvPr/>
        </p:nvSpPr>
        <p:spPr bwMode="auto">
          <a:xfrm>
            <a:off x="2753506" y="1904987"/>
            <a:ext cx="478985" cy="457213"/>
          </a:xfrm>
          <a:custGeom>
            <a:avLst/>
            <a:gdLst>
              <a:gd name="T0" fmla="*/ 191 w 193"/>
              <a:gd name="T1" fmla="*/ 177 h 184"/>
              <a:gd name="T2" fmla="*/ 159 w 193"/>
              <a:gd name="T3" fmla="*/ 145 h 184"/>
              <a:gd name="T4" fmla="*/ 174 w 193"/>
              <a:gd name="T5" fmla="*/ 108 h 184"/>
              <a:gd name="T6" fmla="*/ 144 w 193"/>
              <a:gd name="T7" fmla="*/ 58 h 184"/>
              <a:gd name="T8" fmla="*/ 144 w 193"/>
              <a:gd name="T9" fmla="*/ 44 h 184"/>
              <a:gd name="T10" fmla="*/ 104 w 193"/>
              <a:gd name="T11" fmla="*/ 0 h 184"/>
              <a:gd name="T12" fmla="*/ 16 w 193"/>
              <a:gd name="T13" fmla="*/ 0 h 184"/>
              <a:gd name="T14" fmla="*/ 0 w 193"/>
              <a:gd name="T15" fmla="*/ 16 h 184"/>
              <a:gd name="T16" fmla="*/ 0 w 193"/>
              <a:gd name="T17" fmla="*/ 160 h 184"/>
              <a:gd name="T18" fmla="*/ 16 w 193"/>
              <a:gd name="T19" fmla="*/ 176 h 184"/>
              <a:gd name="T20" fmla="*/ 128 w 193"/>
              <a:gd name="T21" fmla="*/ 176 h 184"/>
              <a:gd name="T22" fmla="*/ 144 w 193"/>
              <a:gd name="T23" fmla="*/ 160 h 184"/>
              <a:gd name="T24" fmla="*/ 144 w 193"/>
              <a:gd name="T25" fmla="*/ 158 h 184"/>
              <a:gd name="T26" fmla="*/ 154 w 193"/>
              <a:gd name="T27" fmla="*/ 151 h 184"/>
              <a:gd name="T28" fmla="*/ 186 w 193"/>
              <a:gd name="T29" fmla="*/ 183 h 184"/>
              <a:gd name="T30" fmla="*/ 188 w 193"/>
              <a:gd name="T31" fmla="*/ 184 h 184"/>
              <a:gd name="T32" fmla="*/ 191 w 193"/>
              <a:gd name="T33" fmla="*/ 183 h 184"/>
              <a:gd name="T34" fmla="*/ 191 w 193"/>
              <a:gd name="T35" fmla="*/ 177 h 184"/>
              <a:gd name="T36" fmla="*/ 96 w 193"/>
              <a:gd name="T37" fmla="*/ 8 h 184"/>
              <a:gd name="T38" fmla="*/ 100 w 193"/>
              <a:gd name="T39" fmla="*/ 8 h 184"/>
              <a:gd name="T40" fmla="*/ 136 w 193"/>
              <a:gd name="T41" fmla="*/ 48 h 184"/>
              <a:gd name="T42" fmla="*/ 96 w 193"/>
              <a:gd name="T43" fmla="*/ 48 h 184"/>
              <a:gd name="T44" fmla="*/ 96 w 193"/>
              <a:gd name="T45" fmla="*/ 8 h 184"/>
              <a:gd name="T46" fmla="*/ 128 w 193"/>
              <a:gd name="T47" fmla="*/ 168 h 184"/>
              <a:gd name="T48" fmla="*/ 16 w 193"/>
              <a:gd name="T49" fmla="*/ 168 h 184"/>
              <a:gd name="T50" fmla="*/ 8 w 193"/>
              <a:gd name="T51" fmla="*/ 160 h 184"/>
              <a:gd name="T52" fmla="*/ 8 w 193"/>
              <a:gd name="T53" fmla="*/ 16 h 184"/>
              <a:gd name="T54" fmla="*/ 16 w 193"/>
              <a:gd name="T55" fmla="*/ 8 h 184"/>
              <a:gd name="T56" fmla="*/ 88 w 193"/>
              <a:gd name="T57" fmla="*/ 8 h 184"/>
              <a:gd name="T58" fmla="*/ 88 w 193"/>
              <a:gd name="T59" fmla="*/ 48 h 184"/>
              <a:gd name="T60" fmla="*/ 93 w 193"/>
              <a:gd name="T61" fmla="*/ 55 h 184"/>
              <a:gd name="T62" fmla="*/ 75 w 193"/>
              <a:gd name="T63" fmla="*/ 68 h 184"/>
              <a:gd name="T64" fmla="*/ 36 w 193"/>
              <a:gd name="T65" fmla="*/ 68 h 184"/>
              <a:gd name="T66" fmla="*/ 32 w 193"/>
              <a:gd name="T67" fmla="*/ 72 h 184"/>
              <a:gd name="T68" fmla="*/ 36 w 193"/>
              <a:gd name="T69" fmla="*/ 76 h 184"/>
              <a:gd name="T70" fmla="*/ 69 w 193"/>
              <a:gd name="T71" fmla="*/ 76 h 184"/>
              <a:gd name="T72" fmla="*/ 59 w 193"/>
              <a:gd name="T73" fmla="*/ 100 h 184"/>
              <a:gd name="T74" fmla="*/ 36 w 193"/>
              <a:gd name="T75" fmla="*/ 100 h 184"/>
              <a:gd name="T76" fmla="*/ 32 w 193"/>
              <a:gd name="T77" fmla="*/ 104 h 184"/>
              <a:gd name="T78" fmla="*/ 36 w 193"/>
              <a:gd name="T79" fmla="*/ 108 h 184"/>
              <a:gd name="T80" fmla="*/ 59 w 193"/>
              <a:gd name="T81" fmla="*/ 108 h 184"/>
              <a:gd name="T82" fmla="*/ 64 w 193"/>
              <a:gd name="T83" fmla="*/ 132 h 184"/>
              <a:gd name="T84" fmla="*/ 36 w 193"/>
              <a:gd name="T85" fmla="*/ 132 h 184"/>
              <a:gd name="T86" fmla="*/ 32 w 193"/>
              <a:gd name="T87" fmla="*/ 136 h 184"/>
              <a:gd name="T88" fmla="*/ 36 w 193"/>
              <a:gd name="T89" fmla="*/ 140 h 184"/>
              <a:gd name="T90" fmla="*/ 69 w 193"/>
              <a:gd name="T91" fmla="*/ 140 h 184"/>
              <a:gd name="T92" fmla="*/ 116 w 193"/>
              <a:gd name="T93" fmla="*/ 165 h 184"/>
              <a:gd name="T94" fmla="*/ 136 w 193"/>
              <a:gd name="T95" fmla="*/ 161 h 184"/>
              <a:gd name="T96" fmla="*/ 128 w 193"/>
              <a:gd name="T97" fmla="*/ 168 h 184"/>
              <a:gd name="T98" fmla="*/ 116 w 193"/>
              <a:gd name="T99" fmla="*/ 157 h 184"/>
              <a:gd name="T100" fmla="*/ 67 w 193"/>
              <a:gd name="T101" fmla="*/ 108 h 184"/>
              <a:gd name="T102" fmla="*/ 116 w 193"/>
              <a:gd name="T103" fmla="*/ 59 h 184"/>
              <a:gd name="T104" fmla="*/ 165 w 193"/>
              <a:gd name="T105" fmla="*/ 108 h 184"/>
              <a:gd name="T106" fmla="*/ 116 w 193"/>
              <a:gd name="T107" fmla="*/ 157 h 184"/>
              <a:gd name="T108" fmla="*/ 36 w 193"/>
              <a:gd name="T109" fmla="*/ 44 h 184"/>
              <a:gd name="T110" fmla="*/ 56 w 193"/>
              <a:gd name="T111" fmla="*/ 44 h 184"/>
              <a:gd name="T112" fmla="*/ 60 w 193"/>
              <a:gd name="T113" fmla="*/ 40 h 184"/>
              <a:gd name="T114" fmla="*/ 56 w 193"/>
              <a:gd name="T115" fmla="*/ 36 h 184"/>
              <a:gd name="T116" fmla="*/ 36 w 193"/>
              <a:gd name="T117" fmla="*/ 36 h 184"/>
              <a:gd name="T118" fmla="*/ 32 w 193"/>
              <a:gd name="T119" fmla="*/ 40 h 184"/>
              <a:gd name="T120" fmla="*/ 36 w 193"/>
              <a:gd name="T121" fmla="*/ 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3" h="184">
                <a:moveTo>
                  <a:pt x="191" y="177"/>
                </a:moveTo>
                <a:cubicBezTo>
                  <a:pt x="159" y="145"/>
                  <a:pt x="159" y="145"/>
                  <a:pt x="159" y="145"/>
                </a:cubicBezTo>
                <a:cubicBezTo>
                  <a:pt x="168" y="135"/>
                  <a:pt x="174" y="122"/>
                  <a:pt x="174" y="108"/>
                </a:cubicBezTo>
                <a:cubicBezTo>
                  <a:pt x="174" y="86"/>
                  <a:pt x="162" y="68"/>
                  <a:pt x="144" y="58"/>
                </a:cubicBezTo>
                <a:cubicBezTo>
                  <a:pt x="144" y="44"/>
                  <a:pt x="144" y="44"/>
                  <a:pt x="144" y="44"/>
                </a:cubicBezTo>
                <a:cubicBezTo>
                  <a:pt x="104" y="0"/>
                  <a:pt x="104" y="0"/>
                  <a:pt x="104" y="0"/>
                </a:cubicBezTo>
                <a:cubicBezTo>
                  <a:pt x="16" y="0"/>
                  <a:pt x="16" y="0"/>
                  <a:pt x="16" y="0"/>
                </a:cubicBezTo>
                <a:cubicBezTo>
                  <a:pt x="8" y="0"/>
                  <a:pt x="0" y="7"/>
                  <a:pt x="0" y="16"/>
                </a:cubicBezTo>
                <a:cubicBezTo>
                  <a:pt x="0" y="160"/>
                  <a:pt x="0" y="160"/>
                  <a:pt x="0" y="160"/>
                </a:cubicBezTo>
                <a:cubicBezTo>
                  <a:pt x="0" y="169"/>
                  <a:pt x="8" y="176"/>
                  <a:pt x="16" y="176"/>
                </a:cubicBezTo>
                <a:cubicBezTo>
                  <a:pt x="128" y="176"/>
                  <a:pt x="128" y="176"/>
                  <a:pt x="128" y="176"/>
                </a:cubicBezTo>
                <a:cubicBezTo>
                  <a:pt x="137" y="176"/>
                  <a:pt x="144" y="169"/>
                  <a:pt x="144" y="160"/>
                </a:cubicBezTo>
                <a:cubicBezTo>
                  <a:pt x="144" y="158"/>
                  <a:pt x="144" y="158"/>
                  <a:pt x="144" y="158"/>
                </a:cubicBezTo>
                <a:cubicBezTo>
                  <a:pt x="148" y="156"/>
                  <a:pt x="151" y="154"/>
                  <a:pt x="154" y="151"/>
                </a:cubicBezTo>
                <a:cubicBezTo>
                  <a:pt x="186" y="183"/>
                  <a:pt x="186" y="183"/>
                  <a:pt x="186" y="183"/>
                </a:cubicBezTo>
                <a:cubicBezTo>
                  <a:pt x="186" y="184"/>
                  <a:pt x="187" y="184"/>
                  <a:pt x="188" y="184"/>
                </a:cubicBezTo>
                <a:cubicBezTo>
                  <a:pt x="189" y="184"/>
                  <a:pt x="190" y="184"/>
                  <a:pt x="191" y="183"/>
                </a:cubicBezTo>
                <a:cubicBezTo>
                  <a:pt x="193" y="181"/>
                  <a:pt x="193" y="179"/>
                  <a:pt x="191" y="177"/>
                </a:cubicBezTo>
                <a:close/>
                <a:moveTo>
                  <a:pt x="96" y="8"/>
                </a:moveTo>
                <a:cubicBezTo>
                  <a:pt x="100" y="8"/>
                  <a:pt x="100" y="8"/>
                  <a:pt x="100" y="8"/>
                </a:cubicBezTo>
                <a:cubicBezTo>
                  <a:pt x="136" y="48"/>
                  <a:pt x="136" y="48"/>
                  <a:pt x="136" y="48"/>
                </a:cubicBezTo>
                <a:cubicBezTo>
                  <a:pt x="96" y="48"/>
                  <a:pt x="96" y="48"/>
                  <a:pt x="96" y="48"/>
                </a:cubicBezTo>
                <a:lnTo>
                  <a:pt x="96" y="8"/>
                </a:lnTo>
                <a:close/>
                <a:moveTo>
                  <a:pt x="128" y="168"/>
                </a:move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1"/>
                  <a:pt x="90" y="54"/>
                  <a:pt x="93" y="55"/>
                </a:cubicBezTo>
                <a:cubicBezTo>
                  <a:pt x="86" y="58"/>
                  <a:pt x="80" y="63"/>
                  <a:pt x="75" y="68"/>
                </a:cubicBezTo>
                <a:cubicBezTo>
                  <a:pt x="36" y="68"/>
                  <a:pt x="36" y="68"/>
                  <a:pt x="36" y="68"/>
                </a:cubicBezTo>
                <a:cubicBezTo>
                  <a:pt x="34" y="68"/>
                  <a:pt x="32" y="70"/>
                  <a:pt x="32" y="72"/>
                </a:cubicBezTo>
                <a:cubicBezTo>
                  <a:pt x="32" y="74"/>
                  <a:pt x="34" y="76"/>
                  <a:pt x="36" y="76"/>
                </a:cubicBezTo>
                <a:cubicBezTo>
                  <a:pt x="69" y="76"/>
                  <a:pt x="69" y="76"/>
                  <a:pt x="69" y="76"/>
                </a:cubicBezTo>
                <a:cubicBezTo>
                  <a:pt x="64" y="83"/>
                  <a:pt x="61" y="91"/>
                  <a:pt x="59" y="100"/>
                </a:cubicBezTo>
                <a:cubicBezTo>
                  <a:pt x="36" y="100"/>
                  <a:pt x="36" y="100"/>
                  <a:pt x="36" y="100"/>
                </a:cubicBezTo>
                <a:cubicBezTo>
                  <a:pt x="34" y="100"/>
                  <a:pt x="32" y="102"/>
                  <a:pt x="32" y="104"/>
                </a:cubicBezTo>
                <a:cubicBezTo>
                  <a:pt x="32" y="106"/>
                  <a:pt x="34" y="108"/>
                  <a:pt x="36" y="108"/>
                </a:cubicBezTo>
                <a:cubicBezTo>
                  <a:pt x="59" y="108"/>
                  <a:pt x="59" y="108"/>
                  <a:pt x="59" y="108"/>
                </a:cubicBezTo>
                <a:cubicBezTo>
                  <a:pt x="59" y="117"/>
                  <a:pt x="61" y="125"/>
                  <a:pt x="64" y="132"/>
                </a:cubicBezTo>
                <a:cubicBezTo>
                  <a:pt x="36" y="132"/>
                  <a:pt x="36" y="132"/>
                  <a:pt x="36" y="132"/>
                </a:cubicBezTo>
                <a:cubicBezTo>
                  <a:pt x="34" y="132"/>
                  <a:pt x="32" y="134"/>
                  <a:pt x="32" y="136"/>
                </a:cubicBezTo>
                <a:cubicBezTo>
                  <a:pt x="32" y="138"/>
                  <a:pt x="34" y="140"/>
                  <a:pt x="36" y="140"/>
                </a:cubicBezTo>
                <a:cubicBezTo>
                  <a:pt x="69" y="140"/>
                  <a:pt x="69" y="140"/>
                  <a:pt x="69" y="140"/>
                </a:cubicBezTo>
                <a:cubicBezTo>
                  <a:pt x="79" y="155"/>
                  <a:pt x="97" y="165"/>
                  <a:pt x="116" y="165"/>
                </a:cubicBezTo>
                <a:cubicBezTo>
                  <a:pt x="123" y="165"/>
                  <a:pt x="130" y="164"/>
                  <a:pt x="136" y="161"/>
                </a:cubicBezTo>
                <a:cubicBezTo>
                  <a:pt x="136" y="165"/>
                  <a:pt x="132" y="168"/>
                  <a:pt x="128" y="168"/>
                </a:cubicBezTo>
                <a:close/>
                <a:moveTo>
                  <a:pt x="116" y="157"/>
                </a:moveTo>
                <a:cubicBezTo>
                  <a:pt x="89" y="157"/>
                  <a:pt x="67" y="135"/>
                  <a:pt x="67" y="108"/>
                </a:cubicBezTo>
                <a:cubicBezTo>
                  <a:pt x="67" y="81"/>
                  <a:pt x="89" y="59"/>
                  <a:pt x="116" y="59"/>
                </a:cubicBezTo>
                <a:cubicBezTo>
                  <a:pt x="143" y="59"/>
                  <a:pt x="165" y="81"/>
                  <a:pt x="165" y="108"/>
                </a:cubicBezTo>
                <a:cubicBezTo>
                  <a:pt x="165" y="135"/>
                  <a:pt x="143" y="157"/>
                  <a:pt x="116" y="157"/>
                </a:cubicBezTo>
                <a:close/>
                <a:moveTo>
                  <a:pt x="36" y="44"/>
                </a:moveTo>
                <a:cubicBezTo>
                  <a:pt x="56" y="44"/>
                  <a:pt x="56" y="44"/>
                  <a:pt x="56" y="44"/>
                </a:cubicBezTo>
                <a:cubicBezTo>
                  <a:pt x="59" y="44"/>
                  <a:pt x="60" y="42"/>
                  <a:pt x="60" y="40"/>
                </a:cubicBezTo>
                <a:cubicBezTo>
                  <a:pt x="60" y="38"/>
                  <a:pt x="59" y="36"/>
                  <a:pt x="56" y="36"/>
                </a:cubicBezTo>
                <a:cubicBezTo>
                  <a:pt x="36" y="36"/>
                  <a:pt x="36" y="36"/>
                  <a:pt x="36" y="36"/>
                </a:cubicBezTo>
                <a:cubicBezTo>
                  <a:pt x="34" y="36"/>
                  <a:pt x="32" y="38"/>
                  <a:pt x="32" y="40"/>
                </a:cubicBezTo>
                <a:cubicBezTo>
                  <a:pt x="32" y="42"/>
                  <a:pt x="34" y="44"/>
                  <a:pt x="36"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1" name="Chevron 5">
            <a:extLst>
              <a:ext uri="{FF2B5EF4-FFF2-40B4-BE49-F238E27FC236}">
                <a16:creationId xmlns:a16="http://schemas.microsoft.com/office/drawing/2014/main" id="{0667C690-4524-3802-5508-A3C2BE2EE07F}"/>
              </a:ext>
            </a:extLst>
          </p:cNvPr>
          <p:cNvSpPr>
            <a:spLocks noChangeArrowheads="1"/>
          </p:cNvSpPr>
          <p:nvPr/>
        </p:nvSpPr>
        <p:spPr bwMode="gray">
          <a:xfrm>
            <a:off x="4601507" y="2936978"/>
            <a:ext cx="2012594" cy="1595056"/>
          </a:xfrm>
          <a:prstGeom prst="homePlate">
            <a:avLst>
              <a:gd name="adj" fmla="val 26580"/>
            </a:avLst>
          </a:prstGeom>
          <a:solidFill>
            <a:srgbClr val="FF8200"/>
          </a:solidFill>
          <a:ln w="19050" algn="ctr">
            <a:solidFill>
              <a:schemeClr val="bg1"/>
            </a:solidFill>
            <a:round/>
            <a:headEnd/>
            <a:tailEnd/>
          </a:ln>
        </p:spPr>
        <p:txBody>
          <a:bodyPr lIns="274320" tIns="72000" rIns="72000" bIns="72000" anchor="ctr"/>
          <a:lstStyle/>
          <a:p>
            <a:pPr marL="3175" indent="-3175" eaLnBrk="0" hangingPunct="0"/>
            <a:r>
              <a:rPr lang="en-US" sz="1200" b="1" dirty="0">
                <a:solidFill>
                  <a:schemeClr val="bg1"/>
                </a:solidFill>
              </a:rPr>
              <a:t>Silentnight</a:t>
            </a:r>
          </a:p>
        </p:txBody>
      </p:sp>
      <p:sp>
        <p:nvSpPr>
          <p:cNvPr id="12" name="Freeform 184">
            <a:extLst>
              <a:ext uri="{FF2B5EF4-FFF2-40B4-BE49-F238E27FC236}">
                <a16:creationId xmlns:a16="http://schemas.microsoft.com/office/drawing/2014/main" id="{32266521-3B55-0177-86D9-12D8A7758FFB}"/>
              </a:ext>
            </a:extLst>
          </p:cNvPr>
          <p:cNvSpPr>
            <a:spLocks noChangeAspect="1" noEditPoints="1"/>
          </p:cNvSpPr>
          <p:nvPr/>
        </p:nvSpPr>
        <p:spPr bwMode="auto">
          <a:xfrm>
            <a:off x="5943600" y="3505200"/>
            <a:ext cx="320061" cy="395666"/>
          </a:xfrm>
          <a:custGeom>
            <a:avLst/>
            <a:gdLst>
              <a:gd name="T0" fmla="*/ 31 w 139"/>
              <a:gd name="T1" fmla="*/ 39 h 172"/>
              <a:gd name="T2" fmla="*/ 47 w 139"/>
              <a:gd name="T3" fmla="*/ 78 h 172"/>
              <a:gd name="T4" fmla="*/ 62 w 139"/>
              <a:gd name="T5" fmla="*/ 39 h 172"/>
              <a:gd name="T6" fmla="*/ 54 w 139"/>
              <a:gd name="T7" fmla="*/ 78 h 172"/>
              <a:gd name="T8" fmla="*/ 62 w 139"/>
              <a:gd name="T9" fmla="*/ 39 h 172"/>
              <a:gd name="T10" fmla="*/ 70 w 139"/>
              <a:gd name="T11" fmla="*/ 39 h 172"/>
              <a:gd name="T12" fmla="*/ 78 w 139"/>
              <a:gd name="T13" fmla="*/ 78 h 172"/>
              <a:gd name="T14" fmla="*/ 24 w 139"/>
              <a:gd name="T15" fmla="*/ 39 h 172"/>
              <a:gd name="T16" fmla="*/ 16 w 139"/>
              <a:gd name="T17" fmla="*/ 78 h 172"/>
              <a:gd name="T18" fmla="*/ 24 w 139"/>
              <a:gd name="T19" fmla="*/ 39 h 172"/>
              <a:gd name="T20" fmla="*/ 85 w 139"/>
              <a:gd name="T21" fmla="*/ 39 h 172"/>
              <a:gd name="T22" fmla="*/ 93 w 139"/>
              <a:gd name="T23" fmla="*/ 78 h 172"/>
              <a:gd name="T24" fmla="*/ 54 w 139"/>
              <a:gd name="T25" fmla="*/ 94 h 172"/>
              <a:gd name="T26" fmla="*/ 16 w 139"/>
              <a:gd name="T27" fmla="*/ 101 h 172"/>
              <a:gd name="T28" fmla="*/ 54 w 139"/>
              <a:gd name="T29" fmla="*/ 94 h 172"/>
              <a:gd name="T30" fmla="*/ 16 w 139"/>
              <a:gd name="T31" fmla="*/ 109 h 172"/>
              <a:gd name="T32" fmla="*/ 93 w 139"/>
              <a:gd name="T33" fmla="*/ 117 h 172"/>
              <a:gd name="T34" fmla="*/ 105 w 139"/>
              <a:gd name="T35" fmla="*/ 23 h 172"/>
              <a:gd name="T36" fmla="*/ 0 w 139"/>
              <a:gd name="T37" fmla="*/ 27 h 172"/>
              <a:gd name="T38" fmla="*/ 4 w 139"/>
              <a:gd name="T39" fmla="*/ 172 h 172"/>
              <a:gd name="T40" fmla="*/ 24 w 139"/>
              <a:gd name="T41" fmla="*/ 158 h 172"/>
              <a:gd name="T42" fmla="*/ 39 w 139"/>
              <a:gd name="T43" fmla="*/ 172 h 172"/>
              <a:gd name="T44" fmla="*/ 54 w 139"/>
              <a:gd name="T45" fmla="*/ 158 h 172"/>
              <a:gd name="T46" fmla="*/ 70 w 139"/>
              <a:gd name="T47" fmla="*/ 172 h 172"/>
              <a:gd name="T48" fmla="*/ 86 w 139"/>
              <a:gd name="T49" fmla="*/ 158 h 172"/>
              <a:gd name="T50" fmla="*/ 105 w 139"/>
              <a:gd name="T51" fmla="*/ 172 h 172"/>
              <a:gd name="T52" fmla="*/ 108 w 139"/>
              <a:gd name="T53" fmla="*/ 27 h 172"/>
              <a:gd name="T54" fmla="*/ 101 w 139"/>
              <a:gd name="T55" fmla="*/ 160 h 172"/>
              <a:gd name="T56" fmla="*/ 85 w 139"/>
              <a:gd name="T57" fmla="*/ 148 h 172"/>
              <a:gd name="T58" fmla="*/ 70 w 139"/>
              <a:gd name="T59" fmla="*/ 163 h 172"/>
              <a:gd name="T60" fmla="*/ 54 w 139"/>
              <a:gd name="T61" fmla="*/ 148 h 172"/>
              <a:gd name="T62" fmla="*/ 39 w 139"/>
              <a:gd name="T63" fmla="*/ 163 h 172"/>
              <a:gd name="T64" fmla="*/ 24 w 139"/>
              <a:gd name="T65" fmla="*/ 148 h 172"/>
              <a:gd name="T66" fmla="*/ 8 w 139"/>
              <a:gd name="T67" fmla="*/ 160 h 172"/>
              <a:gd name="T68" fmla="*/ 101 w 139"/>
              <a:gd name="T69" fmla="*/ 31 h 172"/>
              <a:gd name="T70" fmla="*/ 135 w 139"/>
              <a:gd name="T71" fmla="*/ 0 h 172"/>
              <a:gd name="T72" fmla="*/ 31 w 139"/>
              <a:gd name="T73" fmla="*/ 4 h 172"/>
              <a:gd name="T74" fmla="*/ 39 w 139"/>
              <a:gd name="T75" fmla="*/ 15 h 172"/>
              <a:gd name="T76" fmla="*/ 132 w 139"/>
              <a:gd name="T77" fmla="*/ 8 h 172"/>
              <a:gd name="T78" fmla="*/ 119 w 139"/>
              <a:gd name="T79" fmla="*/ 127 h 172"/>
              <a:gd name="T80" fmla="*/ 116 w 139"/>
              <a:gd name="T81" fmla="*/ 135 h 172"/>
              <a:gd name="T82" fmla="*/ 134 w 139"/>
              <a:gd name="T83" fmla="*/ 147 h 172"/>
              <a:gd name="T84" fmla="*/ 139 w 139"/>
              <a:gd name="T85" fmla="*/ 144 h 172"/>
              <a:gd name="T86" fmla="*/ 135 w 139"/>
              <a:gd name="T87" fmla="*/ 0 h 172"/>
              <a:gd name="T88" fmla="*/ 16 w 139"/>
              <a:gd name="T89" fmla="*/ 125 h 172"/>
              <a:gd name="T90" fmla="*/ 70 w 139"/>
              <a:gd name="T91" fmla="*/ 1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9" h="172">
                <a:moveTo>
                  <a:pt x="47" y="39"/>
                </a:moveTo>
                <a:cubicBezTo>
                  <a:pt x="31" y="39"/>
                  <a:pt x="31" y="39"/>
                  <a:pt x="31" y="39"/>
                </a:cubicBezTo>
                <a:cubicBezTo>
                  <a:pt x="31" y="78"/>
                  <a:pt x="31" y="78"/>
                  <a:pt x="31" y="78"/>
                </a:cubicBezTo>
                <a:cubicBezTo>
                  <a:pt x="47" y="78"/>
                  <a:pt x="47" y="78"/>
                  <a:pt x="47" y="78"/>
                </a:cubicBezTo>
                <a:lnTo>
                  <a:pt x="47" y="39"/>
                </a:lnTo>
                <a:close/>
                <a:moveTo>
                  <a:pt x="62" y="39"/>
                </a:moveTo>
                <a:cubicBezTo>
                  <a:pt x="54" y="39"/>
                  <a:pt x="54" y="39"/>
                  <a:pt x="54" y="39"/>
                </a:cubicBezTo>
                <a:cubicBezTo>
                  <a:pt x="54" y="78"/>
                  <a:pt x="54" y="78"/>
                  <a:pt x="54" y="78"/>
                </a:cubicBezTo>
                <a:cubicBezTo>
                  <a:pt x="62" y="78"/>
                  <a:pt x="62" y="78"/>
                  <a:pt x="62" y="78"/>
                </a:cubicBezTo>
                <a:lnTo>
                  <a:pt x="62" y="39"/>
                </a:lnTo>
                <a:close/>
                <a:moveTo>
                  <a:pt x="78" y="39"/>
                </a:moveTo>
                <a:cubicBezTo>
                  <a:pt x="70" y="39"/>
                  <a:pt x="70" y="39"/>
                  <a:pt x="70" y="39"/>
                </a:cubicBezTo>
                <a:cubicBezTo>
                  <a:pt x="70" y="78"/>
                  <a:pt x="70" y="78"/>
                  <a:pt x="70" y="78"/>
                </a:cubicBezTo>
                <a:cubicBezTo>
                  <a:pt x="78" y="78"/>
                  <a:pt x="78" y="78"/>
                  <a:pt x="78" y="78"/>
                </a:cubicBezTo>
                <a:lnTo>
                  <a:pt x="78" y="39"/>
                </a:lnTo>
                <a:close/>
                <a:moveTo>
                  <a:pt x="24" y="39"/>
                </a:moveTo>
                <a:cubicBezTo>
                  <a:pt x="16" y="39"/>
                  <a:pt x="16" y="39"/>
                  <a:pt x="16" y="39"/>
                </a:cubicBezTo>
                <a:cubicBezTo>
                  <a:pt x="16" y="78"/>
                  <a:pt x="16" y="78"/>
                  <a:pt x="16" y="78"/>
                </a:cubicBezTo>
                <a:cubicBezTo>
                  <a:pt x="24" y="78"/>
                  <a:pt x="24" y="78"/>
                  <a:pt x="24" y="78"/>
                </a:cubicBezTo>
                <a:lnTo>
                  <a:pt x="24" y="39"/>
                </a:lnTo>
                <a:close/>
                <a:moveTo>
                  <a:pt x="93" y="39"/>
                </a:moveTo>
                <a:cubicBezTo>
                  <a:pt x="85" y="39"/>
                  <a:pt x="85" y="39"/>
                  <a:pt x="85" y="39"/>
                </a:cubicBezTo>
                <a:cubicBezTo>
                  <a:pt x="85" y="78"/>
                  <a:pt x="85" y="78"/>
                  <a:pt x="85" y="78"/>
                </a:cubicBezTo>
                <a:cubicBezTo>
                  <a:pt x="93" y="78"/>
                  <a:pt x="93" y="78"/>
                  <a:pt x="93" y="78"/>
                </a:cubicBezTo>
                <a:lnTo>
                  <a:pt x="93" y="39"/>
                </a:lnTo>
                <a:close/>
                <a:moveTo>
                  <a:pt x="54" y="94"/>
                </a:moveTo>
                <a:cubicBezTo>
                  <a:pt x="16" y="94"/>
                  <a:pt x="16" y="94"/>
                  <a:pt x="16" y="94"/>
                </a:cubicBezTo>
                <a:cubicBezTo>
                  <a:pt x="16" y="101"/>
                  <a:pt x="16" y="101"/>
                  <a:pt x="16" y="101"/>
                </a:cubicBezTo>
                <a:cubicBezTo>
                  <a:pt x="54" y="101"/>
                  <a:pt x="54" y="101"/>
                  <a:pt x="54" y="101"/>
                </a:cubicBezTo>
                <a:lnTo>
                  <a:pt x="54" y="94"/>
                </a:lnTo>
                <a:close/>
                <a:moveTo>
                  <a:pt x="93" y="109"/>
                </a:moveTo>
                <a:cubicBezTo>
                  <a:pt x="16" y="109"/>
                  <a:pt x="16" y="109"/>
                  <a:pt x="16" y="109"/>
                </a:cubicBezTo>
                <a:cubicBezTo>
                  <a:pt x="16" y="117"/>
                  <a:pt x="16" y="117"/>
                  <a:pt x="16" y="117"/>
                </a:cubicBezTo>
                <a:cubicBezTo>
                  <a:pt x="93" y="117"/>
                  <a:pt x="93" y="117"/>
                  <a:pt x="93" y="117"/>
                </a:cubicBezTo>
                <a:lnTo>
                  <a:pt x="93" y="109"/>
                </a:lnTo>
                <a:close/>
                <a:moveTo>
                  <a:pt x="105" y="23"/>
                </a:moveTo>
                <a:cubicBezTo>
                  <a:pt x="4" y="23"/>
                  <a:pt x="4" y="23"/>
                  <a:pt x="4" y="23"/>
                </a:cubicBezTo>
                <a:cubicBezTo>
                  <a:pt x="2" y="23"/>
                  <a:pt x="0" y="25"/>
                  <a:pt x="0" y="27"/>
                </a:cubicBezTo>
                <a:cubicBezTo>
                  <a:pt x="0" y="168"/>
                  <a:pt x="0" y="168"/>
                  <a:pt x="0" y="168"/>
                </a:cubicBezTo>
                <a:cubicBezTo>
                  <a:pt x="0" y="171"/>
                  <a:pt x="2" y="172"/>
                  <a:pt x="4" y="172"/>
                </a:cubicBezTo>
                <a:cubicBezTo>
                  <a:pt x="6" y="172"/>
                  <a:pt x="7" y="172"/>
                  <a:pt x="7" y="171"/>
                </a:cubicBezTo>
                <a:cubicBezTo>
                  <a:pt x="24" y="158"/>
                  <a:pt x="24" y="158"/>
                  <a:pt x="24" y="158"/>
                </a:cubicBezTo>
                <a:cubicBezTo>
                  <a:pt x="37" y="171"/>
                  <a:pt x="37" y="171"/>
                  <a:pt x="37" y="171"/>
                </a:cubicBezTo>
                <a:cubicBezTo>
                  <a:pt x="37" y="172"/>
                  <a:pt x="38" y="172"/>
                  <a:pt x="39" y="172"/>
                </a:cubicBezTo>
                <a:cubicBezTo>
                  <a:pt x="41" y="172"/>
                  <a:pt x="42" y="172"/>
                  <a:pt x="42" y="171"/>
                </a:cubicBezTo>
                <a:cubicBezTo>
                  <a:pt x="54" y="158"/>
                  <a:pt x="54" y="158"/>
                  <a:pt x="54" y="158"/>
                </a:cubicBezTo>
                <a:cubicBezTo>
                  <a:pt x="68" y="171"/>
                  <a:pt x="68" y="171"/>
                  <a:pt x="68" y="171"/>
                </a:cubicBezTo>
                <a:cubicBezTo>
                  <a:pt x="68" y="172"/>
                  <a:pt x="69" y="172"/>
                  <a:pt x="70" y="172"/>
                </a:cubicBezTo>
                <a:cubicBezTo>
                  <a:pt x="72" y="172"/>
                  <a:pt x="73" y="172"/>
                  <a:pt x="73" y="171"/>
                </a:cubicBezTo>
                <a:cubicBezTo>
                  <a:pt x="86" y="158"/>
                  <a:pt x="86" y="158"/>
                  <a:pt x="86" y="158"/>
                </a:cubicBezTo>
                <a:cubicBezTo>
                  <a:pt x="103" y="171"/>
                  <a:pt x="103" y="171"/>
                  <a:pt x="103" y="171"/>
                </a:cubicBezTo>
                <a:cubicBezTo>
                  <a:pt x="103" y="172"/>
                  <a:pt x="104" y="172"/>
                  <a:pt x="105" y="172"/>
                </a:cubicBezTo>
                <a:cubicBezTo>
                  <a:pt x="107" y="172"/>
                  <a:pt x="108" y="171"/>
                  <a:pt x="108" y="168"/>
                </a:cubicBezTo>
                <a:cubicBezTo>
                  <a:pt x="108" y="27"/>
                  <a:pt x="108" y="27"/>
                  <a:pt x="108" y="27"/>
                </a:cubicBezTo>
                <a:cubicBezTo>
                  <a:pt x="108" y="25"/>
                  <a:pt x="107" y="23"/>
                  <a:pt x="105" y="23"/>
                </a:cubicBezTo>
                <a:close/>
                <a:moveTo>
                  <a:pt x="101" y="160"/>
                </a:moveTo>
                <a:cubicBezTo>
                  <a:pt x="88" y="150"/>
                  <a:pt x="88" y="150"/>
                  <a:pt x="88" y="150"/>
                </a:cubicBezTo>
                <a:cubicBezTo>
                  <a:pt x="88" y="149"/>
                  <a:pt x="87" y="148"/>
                  <a:pt x="85" y="148"/>
                </a:cubicBezTo>
                <a:cubicBezTo>
                  <a:pt x="84" y="148"/>
                  <a:pt x="83" y="149"/>
                  <a:pt x="83" y="150"/>
                </a:cubicBezTo>
                <a:cubicBezTo>
                  <a:pt x="70" y="163"/>
                  <a:pt x="70" y="163"/>
                  <a:pt x="70" y="163"/>
                </a:cubicBezTo>
                <a:cubicBezTo>
                  <a:pt x="57" y="150"/>
                  <a:pt x="57" y="150"/>
                  <a:pt x="57" y="150"/>
                </a:cubicBezTo>
                <a:cubicBezTo>
                  <a:pt x="57" y="149"/>
                  <a:pt x="56" y="148"/>
                  <a:pt x="54" y="148"/>
                </a:cubicBezTo>
                <a:cubicBezTo>
                  <a:pt x="53" y="148"/>
                  <a:pt x="53" y="149"/>
                  <a:pt x="53" y="150"/>
                </a:cubicBezTo>
                <a:cubicBezTo>
                  <a:pt x="39" y="163"/>
                  <a:pt x="39" y="163"/>
                  <a:pt x="39" y="163"/>
                </a:cubicBezTo>
                <a:cubicBezTo>
                  <a:pt x="26" y="150"/>
                  <a:pt x="26" y="150"/>
                  <a:pt x="26" y="150"/>
                </a:cubicBezTo>
                <a:cubicBezTo>
                  <a:pt x="26" y="149"/>
                  <a:pt x="25" y="148"/>
                  <a:pt x="24" y="148"/>
                </a:cubicBezTo>
                <a:cubicBezTo>
                  <a:pt x="23" y="148"/>
                  <a:pt x="22" y="149"/>
                  <a:pt x="22" y="150"/>
                </a:cubicBezTo>
                <a:cubicBezTo>
                  <a:pt x="8" y="160"/>
                  <a:pt x="8" y="160"/>
                  <a:pt x="8" y="160"/>
                </a:cubicBezTo>
                <a:cubicBezTo>
                  <a:pt x="8" y="31"/>
                  <a:pt x="8" y="31"/>
                  <a:pt x="8" y="31"/>
                </a:cubicBezTo>
                <a:cubicBezTo>
                  <a:pt x="101" y="31"/>
                  <a:pt x="101" y="31"/>
                  <a:pt x="101" y="31"/>
                </a:cubicBezTo>
                <a:lnTo>
                  <a:pt x="101" y="160"/>
                </a:lnTo>
                <a:close/>
                <a:moveTo>
                  <a:pt x="135" y="0"/>
                </a:moveTo>
                <a:cubicBezTo>
                  <a:pt x="35" y="0"/>
                  <a:pt x="35" y="0"/>
                  <a:pt x="35" y="0"/>
                </a:cubicBezTo>
                <a:cubicBezTo>
                  <a:pt x="33" y="0"/>
                  <a:pt x="31" y="2"/>
                  <a:pt x="31" y="4"/>
                </a:cubicBezTo>
                <a:cubicBezTo>
                  <a:pt x="31" y="15"/>
                  <a:pt x="31" y="15"/>
                  <a:pt x="31" y="15"/>
                </a:cubicBezTo>
                <a:cubicBezTo>
                  <a:pt x="39" y="15"/>
                  <a:pt x="39" y="15"/>
                  <a:pt x="39" y="15"/>
                </a:cubicBezTo>
                <a:cubicBezTo>
                  <a:pt x="39" y="8"/>
                  <a:pt x="39" y="8"/>
                  <a:pt x="39" y="8"/>
                </a:cubicBezTo>
                <a:cubicBezTo>
                  <a:pt x="132" y="8"/>
                  <a:pt x="132" y="8"/>
                  <a:pt x="132" y="8"/>
                </a:cubicBezTo>
                <a:cubicBezTo>
                  <a:pt x="132" y="137"/>
                  <a:pt x="132" y="137"/>
                  <a:pt x="132" y="137"/>
                </a:cubicBezTo>
                <a:cubicBezTo>
                  <a:pt x="119" y="127"/>
                  <a:pt x="119" y="127"/>
                  <a:pt x="119" y="127"/>
                </a:cubicBezTo>
                <a:cubicBezTo>
                  <a:pt x="119" y="126"/>
                  <a:pt x="118" y="125"/>
                  <a:pt x="116" y="125"/>
                </a:cubicBezTo>
                <a:cubicBezTo>
                  <a:pt x="116" y="135"/>
                  <a:pt x="116" y="135"/>
                  <a:pt x="116" y="135"/>
                </a:cubicBezTo>
                <a:cubicBezTo>
                  <a:pt x="117" y="135"/>
                  <a:pt x="117" y="135"/>
                  <a:pt x="117" y="135"/>
                </a:cubicBezTo>
                <a:cubicBezTo>
                  <a:pt x="134" y="147"/>
                  <a:pt x="134" y="147"/>
                  <a:pt x="134" y="147"/>
                </a:cubicBezTo>
                <a:cubicBezTo>
                  <a:pt x="134" y="148"/>
                  <a:pt x="134" y="148"/>
                  <a:pt x="135" y="148"/>
                </a:cubicBezTo>
                <a:cubicBezTo>
                  <a:pt x="138" y="148"/>
                  <a:pt x="139" y="147"/>
                  <a:pt x="139" y="144"/>
                </a:cubicBezTo>
                <a:cubicBezTo>
                  <a:pt x="139" y="4"/>
                  <a:pt x="139" y="4"/>
                  <a:pt x="139" y="4"/>
                </a:cubicBezTo>
                <a:cubicBezTo>
                  <a:pt x="139" y="2"/>
                  <a:pt x="138" y="0"/>
                  <a:pt x="135" y="0"/>
                </a:cubicBezTo>
                <a:close/>
                <a:moveTo>
                  <a:pt x="70" y="125"/>
                </a:moveTo>
                <a:cubicBezTo>
                  <a:pt x="16" y="125"/>
                  <a:pt x="16" y="125"/>
                  <a:pt x="16" y="125"/>
                </a:cubicBezTo>
                <a:cubicBezTo>
                  <a:pt x="16" y="133"/>
                  <a:pt x="16" y="133"/>
                  <a:pt x="16" y="133"/>
                </a:cubicBezTo>
                <a:cubicBezTo>
                  <a:pt x="70" y="133"/>
                  <a:pt x="70" y="133"/>
                  <a:pt x="70" y="133"/>
                </a:cubicBezTo>
                <a:lnTo>
                  <a:pt x="70" y="1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7" name="Footnote">
            <a:extLst>
              <a:ext uri="{FF2B5EF4-FFF2-40B4-BE49-F238E27FC236}">
                <a16:creationId xmlns:a16="http://schemas.microsoft.com/office/drawing/2014/main" id="{DBB26EC5-027C-CF3D-6AD4-221865838708}"/>
              </a:ext>
            </a:extLst>
          </p:cNvPr>
          <p:cNvSpPr txBox="1">
            <a:spLocks/>
          </p:cNvSpPr>
          <p:nvPr>
            <p:custDataLst>
              <p:tags r:id="rId7"/>
            </p:custDataLst>
          </p:nvPr>
        </p:nvSpPr>
        <p:spPr>
          <a:xfrm>
            <a:off x="276225" y="6448423"/>
            <a:ext cx="6810375" cy="368300"/>
          </a:xfrm>
          <a:prstGeom prst="rect">
            <a:avLst/>
          </a:prstGeom>
        </p:spPr>
        <p:txBody>
          <a:bodyPr vert="horz" wrap="square" lIns="0" tIns="0" rIns="0" bIns="0" rtlCol="0" anchor="ctr">
            <a:noAutofit/>
          </a:bodyPr>
          <a:lstStyle>
            <a:lvl1pPr marL="0" indent="0" algn="l" defTabSz="365756" rtl="0" eaLnBrk="1" fontAlgn="base" hangingPunct="1">
              <a:lnSpc>
                <a:spcPct val="100000"/>
              </a:lnSpc>
              <a:spcBef>
                <a:spcPts val="0"/>
              </a:spcBef>
              <a:spcAft>
                <a:spcPts val="0"/>
              </a:spcAft>
              <a:buClrTx/>
              <a:buFontTx/>
              <a:buNone/>
              <a:tabLst>
                <a:tab pos="0" algn="l"/>
                <a:tab pos="182880" algn="l"/>
              </a:tabLst>
              <a:defRPr lang="en-US" sz="900" b="0" u="none" baseline="0" dirty="0" smtClean="0">
                <a:solidFill>
                  <a:schemeClr val="bg2"/>
                </a:solidFill>
                <a:uFill>
                  <a:solidFill>
                    <a:schemeClr val="accent5"/>
                  </a:solidFill>
                </a:uFill>
                <a:latin typeface="+mn-lt"/>
                <a:ea typeface="+mn-ea"/>
                <a:cs typeface="+mn-cs"/>
              </a:defRPr>
            </a:lvl1pPr>
            <a:lvl2pPr marL="182880" indent="-182880" algn="l" defTabSz="365756" rtl="0" eaLnBrk="1" fontAlgn="base" hangingPunct="1">
              <a:lnSpc>
                <a:spcPct val="100000"/>
              </a:lnSpc>
              <a:spcBef>
                <a:spcPts val="0"/>
              </a:spcBef>
              <a:spcAft>
                <a:spcPts val="0"/>
              </a:spcAft>
              <a:buClr>
                <a:schemeClr val="bg2"/>
              </a:buClr>
              <a:buFont typeface="+mn-lt"/>
              <a:buAutoNum type="arabicPeriod"/>
              <a:tabLst>
                <a:tab pos="0" algn="l"/>
                <a:tab pos="182880" algn="l"/>
              </a:tabLst>
              <a:defRPr lang="en-US" sz="900" b="0" baseline="0" dirty="0" smtClean="0">
                <a:solidFill>
                  <a:schemeClr val="bg2"/>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pPr marL="228600" indent="-228600">
              <a:buAutoNum type="arabicParenBoth"/>
            </a:pPr>
            <a:r>
              <a:rPr lang="en-US" altLang="zh-TW" sz="800" dirty="0"/>
              <a:t>Refer to </a:t>
            </a:r>
            <a:r>
              <a:rPr lang="en-US" altLang="zh-TW" sz="800" i="1" dirty="0"/>
              <a:t>“Appendix C – UK Insolvency Code of Ethics”</a:t>
            </a:r>
            <a:r>
              <a:rPr lang="en-US" altLang="zh-TW" sz="800" dirty="0"/>
              <a:t> for the full ICAEW Code of Ethics principals of objectivity and integrity</a:t>
            </a:r>
          </a:p>
          <a:p>
            <a:pPr marL="228600" indent="-228600">
              <a:buAutoNum type="arabicParenBoth"/>
            </a:pPr>
            <a:r>
              <a:rPr lang="en-US" altLang="zh-TW" sz="800" dirty="0"/>
              <a:t>Refer to </a:t>
            </a:r>
            <a:r>
              <a:rPr lang="en-US" altLang="zh-TW" sz="800" i="1" dirty="0"/>
              <a:t>“Appendix D – Disciplinary Tribunal - Silentnight KPMG Sanctions”</a:t>
            </a:r>
            <a:r>
              <a:rPr lang="en-US" altLang="zh-TW" sz="800" dirty="0"/>
              <a:t> for the detailed report of findings and sanctions </a:t>
            </a:r>
          </a:p>
          <a:p>
            <a:pPr marL="228600" indent="-228600">
              <a:buAutoNum type="arabicParenBoth"/>
            </a:pPr>
            <a:endParaRPr lang="en-US" altLang="zh-TW" sz="800" dirty="0"/>
          </a:p>
        </p:txBody>
      </p:sp>
    </p:spTree>
    <p:extLst>
      <p:ext uri="{BB962C8B-B14F-4D97-AF65-F5344CB8AC3E}">
        <p14:creationId xmlns:p14="http://schemas.microsoft.com/office/powerpoint/2010/main" val="684097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69AAC-A275-2F24-323E-BECD94CFE798}"/>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339816B-40BE-8C6D-4BD8-26E2C4B57A1E}"/>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a:extLst>
                          <a:ext uri="{FF2B5EF4-FFF2-40B4-BE49-F238E27FC236}">
                            <a16:creationId xmlns:a16="http://schemas.microsoft.com/office/drawing/2014/main" id="{9339816B-40BE-8C6D-4BD8-26E2C4B57A1E}"/>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00E032-BCD8-A350-889F-16148C7431F6}"/>
              </a:ext>
            </a:extLst>
          </p:cNvPr>
          <p:cNvSpPr/>
          <p:nvPr>
            <p:custDataLst>
              <p:tags r:id="rId2"/>
            </p:custDataLst>
          </p:nvPr>
        </p:nvSpPr>
        <p:spPr bwMode="auto">
          <a:xfrm>
            <a:off x="0" y="0"/>
            <a:ext cx="158750" cy="158750"/>
          </a:xfrm>
          <a:prstGeom prst="rect">
            <a:avLst/>
          </a:prstGeom>
          <a:solidFill>
            <a:schemeClr val="accent2"/>
          </a:solidFill>
        </p:spPr>
        <p:txBody>
          <a:bodyPr vert="horz" wrap="none" lIns="0" tIns="0" rIns="0" bIns="0" numCol="1" spcCol="0" rtlCol="0" anchor="ctr" anchorCtr="0">
            <a:noAutofit/>
          </a:bodyPr>
          <a:lstStyle/>
          <a:p>
            <a:pPr algn="ctr">
              <a:spcBef>
                <a:spcPct val="0"/>
              </a:spcBef>
              <a:spcAft>
                <a:spcPct val="0"/>
              </a:spcAft>
            </a:pPr>
            <a:endParaRPr lang="en-US" sz="140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16" name="Main Content">
            <a:hlinkClick r:id="rId7" action="ppaction://hlinksldjump"/>
            <a:extLst>
              <a:ext uri="{FF2B5EF4-FFF2-40B4-BE49-F238E27FC236}">
                <a16:creationId xmlns:a16="http://schemas.microsoft.com/office/drawing/2014/main" id="{D0C688E1-94D7-0258-B0C9-D4DDA400D11E}"/>
              </a:ext>
            </a:extLst>
          </p:cNvPr>
          <p:cNvSpPr>
            <a:spLocks noGrp="1"/>
          </p:cNvSpPr>
          <p:nvPr>
            <p:custDataLst>
              <p:tags r:id="rId3"/>
            </p:custDataLst>
          </p:nvPr>
        </p:nvSpPr>
        <p:spPr bwMode="auto">
          <a:xfrm>
            <a:off x="276225" y="914400"/>
            <a:ext cx="8594725" cy="1290638"/>
          </a:xfrm>
          <a:prstGeom prst="rect">
            <a:avLst/>
          </a:prstGeom>
          <a:noFill/>
          <a:ln w="9525">
            <a:noFill/>
          </a:ln>
          <a:extLst>
            <a:ext uri="{909E8E84-426E-40DD-AFC4-6F175D3DCCD1}">
              <a14:hiddenFill xmlns:a14="http://schemas.microsoft.com/office/drawing/2010/main">
                <a:solidFill>
                  <a:scrgbClr r="0" g="0" b="0"/>
                </a:solidFill>
              </a14:hiddenFill>
            </a:ext>
            <a:ext uri="{91240B29-F687-4F45-9708-019B960494DF}">
              <a14:hiddenLine xmlns:a14="http://schemas.microsoft.com/office/drawing/2010/main" w="9525">
                <a:solidFill>
                  <a:srgbClr val="5CB335"/>
                </a:solidFill>
              </a14:hiddenLine>
            </a:ext>
          </a:extLst>
        </p:spPr>
        <p:txBody>
          <a:bodyPr vert="horz" wrap="none" lIns="0" tIns="36513" rIns="0" bIns="34925" numCol="1" spcCol="0" rtlCol="0" anchor="ctr" anchorCtr="0">
            <a:noAutofit/>
          </a:bodyPr>
          <a:lstStyle>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pPr marL="182880" indent="-182880">
              <a:spcBef>
                <a:spcPct val="0"/>
              </a:spcBef>
              <a:spcAft>
                <a:spcPts val="1000"/>
              </a:spcAft>
              <a:buFont typeface="Arial" panose="020B0604020202020204" pitchFamily="34" charset="0"/>
              <a:buChar char="•"/>
            </a:pPr>
            <a:r>
              <a:rPr lang="en-US" sz="1400" b="1" dirty="0">
                <a:sym typeface="+mn-lt"/>
              </a:rPr>
              <a:t>Key Takeaways</a:t>
            </a:r>
          </a:p>
          <a:p>
            <a:pPr marL="182880" indent="-182880">
              <a:spcBef>
                <a:spcPct val="0"/>
              </a:spcBef>
              <a:spcAft>
                <a:spcPts val="1000"/>
              </a:spcAft>
              <a:buFont typeface="Arial" panose="020B0604020202020204" pitchFamily="34" charset="0"/>
              <a:buChar char="•"/>
            </a:pPr>
            <a:r>
              <a:rPr lang="en-US" sz="1400" b="1" dirty="0">
                <a:sym typeface="+mn-lt"/>
              </a:rPr>
              <a:t>Q&amp;A</a:t>
            </a:r>
          </a:p>
        </p:txBody>
      </p:sp>
      <p:sp>
        <p:nvSpPr>
          <p:cNvPr id="12" name="Title 11">
            <a:extLst>
              <a:ext uri="{FF2B5EF4-FFF2-40B4-BE49-F238E27FC236}">
                <a16:creationId xmlns:a16="http://schemas.microsoft.com/office/drawing/2014/main" id="{FBF10E72-6E6B-3DDF-F65E-18E7EED5CDA9}"/>
              </a:ext>
            </a:extLst>
          </p:cNvPr>
          <p:cNvSpPr>
            <a:spLocks noGrp="1"/>
          </p:cNvSpPr>
          <p:nvPr>
            <p:ph type="title"/>
          </p:nvPr>
        </p:nvSpPr>
        <p:spPr/>
        <p:txBody>
          <a:bodyPr vert="horz"/>
          <a:lstStyle/>
          <a:p>
            <a:r>
              <a:rPr lang="en-US" dirty="0"/>
              <a:t>Closing – Q&amp;A</a:t>
            </a:r>
          </a:p>
        </p:txBody>
      </p:sp>
    </p:spTree>
    <p:extLst>
      <p:ext uri="{BB962C8B-B14F-4D97-AF65-F5344CB8AC3E}">
        <p14:creationId xmlns:p14="http://schemas.microsoft.com/office/powerpoint/2010/main" val="812467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AC15D-0F4C-9BC6-5CF7-C942C5EA59F8}"/>
              </a:ext>
            </a:extLst>
          </p:cNvPr>
          <p:cNvSpPr>
            <a:spLocks noGrp="1"/>
          </p:cNvSpPr>
          <p:nvPr>
            <p:ph type="title"/>
          </p:nvPr>
        </p:nvSpPr>
        <p:spPr/>
        <p:txBody>
          <a:bodyPr/>
          <a:lstStyle/>
          <a:p>
            <a:r>
              <a:rPr lang="en-US" dirty="0"/>
              <a:t>Agenda</a:t>
            </a:r>
          </a:p>
        </p:txBody>
      </p:sp>
      <p:sp>
        <p:nvSpPr>
          <p:cNvPr id="3" name="Text Placeholder 2">
            <a:extLst>
              <a:ext uri="{FF2B5EF4-FFF2-40B4-BE49-F238E27FC236}">
                <a16:creationId xmlns:a16="http://schemas.microsoft.com/office/drawing/2014/main" id="{87E0269E-59D9-DEF4-1776-E17E4D72DC6E}"/>
              </a:ext>
            </a:extLst>
          </p:cNvPr>
          <p:cNvSpPr>
            <a:spLocks noGrp="1"/>
          </p:cNvSpPr>
          <p:nvPr>
            <p:ph type="body" sz="quarter" idx="10"/>
          </p:nvPr>
        </p:nvSpPr>
        <p:spPr/>
        <p:txBody>
          <a:bodyPr/>
          <a:lstStyle/>
          <a:p>
            <a:r>
              <a:rPr lang="en-US" sz="2000" dirty="0"/>
              <a:t>Introduction to Panelists</a:t>
            </a:r>
          </a:p>
          <a:p>
            <a:r>
              <a:rPr lang="en-US" sz="2000" dirty="0"/>
              <a:t>Part One – Ethics Overview, Key Considerations and Approaches for Professionals in Insolvency Situations, Turnarounds and Restructurings</a:t>
            </a:r>
          </a:p>
          <a:p>
            <a:r>
              <a:rPr lang="en-US" sz="2000" dirty="0"/>
              <a:t>Part Two – Cautionary Tales and Case Examples</a:t>
            </a:r>
          </a:p>
          <a:p>
            <a:r>
              <a:rPr lang="en-US" sz="2000" dirty="0"/>
              <a:t>Closing / Q&amp;A</a:t>
            </a:r>
          </a:p>
          <a:p>
            <a:r>
              <a:rPr lang="en-US" sz="2000" dirty="0"/>
              <a:t>Appendices</a:t>
            </a:r>
          </a:p>
        </p:txBody>
      </p:sp>
    </p:spTree>
    <p:extLst>
      <p:ext uri="{BB962C8B-B14F-4D97-AF65-F5344CB8AC3E}">
        <p14:creationId xmlns:p14="http://schemas.microsoft.com/office/powerpoint/2010/main" val="610082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2F4DCF-A5E5-8A22-08C5-4518140C8AC8}"/>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8ABD06A-AE25-94B3-0E70-5203A3F9DE23}"/>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a:extLst>
                          <a:ext uri="{FF2B5EF4-FFF2-40B4-BE49-F238E27FC236}">
                            <a16:creationId xmlns:a16="http://schemas.microsoft.com/office/drawing/2014/main" id="{C8ABD06A-AE25-94B3-0E70-5203A3F9DE23}"/>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6AC9A43D-5B52-6D4C-7A35-45BB0B2825C1}"/>
              </a:ext>
            </a:extLst>
          </p:cNvPr>
          <p:cNvSpPr/>
          <p:nvPr>
            <p:custDataLst>
              <p:tags r:id="rId2"/>
            </p:custDataLst>
          </p:nvPr>
        </p:nvSpPr>
        <p:spPr bwMode="auto">
          <a:xfrm>
            <a:off x="0" y="0"/>
            <a:ext cx="158750" cy="158750"/>
          </a:xfrm>
          <a:prstGeom prst="rect">
            <a:avLst/>
          </a:prstGeom>
          <a:solidFill>
            <a:schemeClr val="accent2"/>
          </a:solidFill>
        </p:spPr>
        <p:txBody>
          <a:bodyPr vert="horz" wrap="none" lIns="0" tIns="0" rIns="0" bIns="0" numCol="1" spcCol="0" rtlCol="0" anchor="ctr" anchorCtr="0">
            <a:noAutofit/>
          </a:bodyPr>
          <a:lstStyle/>
          <a:p>
            <a:pPr algn="ctr">
              <a:spcBef>
                <a:spcPct val="0"/>
              </a:spcBef>
              <a:spcAft>
                <a:spcPct val="0"/>
              </a:spcAft>
            </a:pPr>
            <a:endParaRPr lang="en-US" sz="140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16" name="Main Content">
            <a:hlinkClick r:id="rId7" action="ppaction://hlinksldjump"/>
            <a:extLst>
              <a:ext uri="{FF2B5EF4-FFF2-40B4-BE49-F238E27FC236}">
                <a16:creationId xmlns:a16="http://schemas.microsoft.com/office/drawing/2014/main" id="{02B49A73-9175-6058-C689-65808F4C17B3}"/>
              </a:ext>
            </a:extLst>
          </p:cNvPr>
          <p:cNvSpPr>
            <a:spLocks noGrp="1"/>
          </p:cNvSpPr>
          <p:nvPr>
            <p:custDataLst>
              <p:tags r:id="rId3"/>
            </p:custDataLst>
          </p:nvPr>
        </p:nvSpPr>
        <p:spPr bwMode="auto">
          <a:xfrm>
            <a:off x="276225" y="1604962"/>
            <a:ext cx="8594725" cy="1290638"/>
          </a:xfrm>
          <a:prstGeom prst="rect">
            <a:avLst/>
          </a:prstGeom>
          <a:noFill/>
          <a:ln w="9525">
            <a:noFill/>
          </a:ln>
          <a:extLst>
            <a:ext uri="{909E8E84-426E-40DD-AFC4-6F175D3DCCD1}">
              <a14:hiddenFill xmlns:a14="http://schemas.microsoft.com/office/drawing/2010/main">
                <a:solidFill>
                  <a:scrgbClr r="0" g="0" b="0"/>
                </a:solidFill>
              </a14:hiddenFill>
            </a:ext>
            <a:ext uri="{91240B29-F687-4F45-9708-019B960494DF}">
              <a14:hiddenLine xmlns:a14="http://schemas.microsoft.com/office/drawing/2010/main" w="9525">
                <a:solidFill>
                  <a:srgbClr val="5CB335"/>
                </a:solidFill>
              </a14:hiddenLine>
            </a:ext>
          </a:extLst>
        </p:spPr>
        <p:txBody>
          <a:bodyPr vert="horz" wrap="none" lIns="0" tIns="36513" rIns="0" bIns="34925" numCol="1" spcCol="0" rtlCol="0" anchor="ctr" anchorCtr="0">
            <a:noAutofit/>
          </a:bodyPr>
          <a:lstStyle>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pPr marL="182880" indent="-182880">
              <a:spcBef>
                <a:spcPct val="0"/>
              </a:spcBef>
              <a:spcAft>
                <a:spcPts val="1000"/>
              </a:spcAft>
              <a:buFont typeface="Arial" panose="020B0604020202020204" pitchFamily="34" charset="0"/>
              <a:buChar char="•"/>
            </a:pPr>
            <a:r>
              <a:rPr lang="en-US" sz="1400" b="1" dirty="0">
                <a:sym typeface="+mn-lt"/>
              </a:rPr>
              <a:t>Appendix A – </a:t>
            </a:r>
            <a:r>
              <a:rPr lang="en-US" sz="1400" b="1" dirty="0"/>
              <a:t>Combined US Rules State Comparison</a:t>
            </a:r>
          </a:p>
          <a:p>
            <a:pPr marL="182880" indent="-182880">
              <a:spcBef>
                <a:spcPct val="0"/>
              </a:spcBef>
              <a:spcAft>
                <a:spcPts val="1000"/>
              </a:spcAft>
              <a:buFont typeface="Arial" panose="020B0604020202020204" pitchFamily="34" charset="0"/>
              <a:buChar char="•"/>
            </a:pPr>
            <a:r>
              <a:rPr lang="en-US" sz="1400" b="1" dirty="0">
                <a:sym typeface="+mn-lt"/>
              </a:rPr>
              <a:t>Appendix B – NY Ethics Opinion – Assisting Suspicious Activity</a:t>
            </a:r>
          </a:p>
          <a:p>
            <a:pPr marL="182880" indent="-182880">
              <a:spcBef>
                <a:spcPct val="0"/>
              </a:spcBef>
              <a:spcAft>
                <a:spcPts val="1000"/>
              </a:spcAft>
              <a:buFont typeface="Arial" panose="020B0604020202020204" pitchFamily="34" charset="0"/>
              <a:buChar char="•"/>
            </a:pPr>
            <a:r>
              <a:rPr lang="en-US" sz="1400" b="1" dirty="0"/>
              <a:t>Appendix C – UK Insolvency Code of Ethics</a:t>
            </a:r>
            <a:endParaRPr lang="en-US" sz="1400" b="1" dirty="0">
              <a:sym typeface="+mn-lt"/>
            </a:endParaRPr>
          </a:p>
          <a:p>
            <a:pPr marL="182880" indent="-182880">
              <a:spcBef>
                <a:spcPct val="0"/>
              </a:spcBef>
              <a:spcAft>
                <a:spcPts val="1000"/>
              </a:spcAft>
              <a:buFont typeface="Arial" panose="020B0604020202020204" pitchFamily="34" charset="0"/>
              <a:buChar char="•"/>
            </a:pPr>
            <a:r>
              <a:rPr lang="en-US" sz="1400" b="1" dirty="0">
                <a:sym typeface="+mn-lt"/>
              </a:rPr>
              <a:t>Appendix D – Disciplinary Tribunal - Silentnight KPMG Sanctions </a:t>
            </a:r>
          </a:p>
          <a:p>
            <a:pPr>
              <a:spcBef>
                <a:spcPct val="0"/>
              </a:spcBef>
              <a:spcAft>
                <a:spcPts val="1000"/>
              </a:spcAft>
            </a:pPr>
            <a:endParaRPr lang="en-US" sz="1400" b="1" dirty="0">
              <a:sym typeface="+mn-lt"/>
            </a:endParaRPr>
          </a:p>
          <a:p>
            <a:pPr marL="182880" indent="-182880">
              <a:spcBef>
                <a:spcPct val="0"/>
              </a:spcBef>
              <a:spcAft>
                <a:spcPts val="1000"/>
              </a:spcAft>
              <a:buFont typeface="Arial" panose="020B0604020202020204" pitchFamily="34" charset="0"/>
              <a:buChar char="•"/>
            </a:pPr>
            <a:endParaRPr lang="en-US" sz="1400" b="1" dirty="0">
              <a:sym typeface="+mn-lt"/>
            </a:endParaRPr>
          </a:p>
        </p:txBody>
      </p:sp>
      <p:sp>
        <p:nvSpPr>
          <p:cNvPr id="12" name="Title 11">
            <a:extLst>
              <a:ext uri="{FF2B5EF4-FFF2-40B4-BE49-F238E27FC236}">
                <a16:creationId xmlns:a16="http://schemas.microsoft.com/office/drawing/2014/main" id="{C23C6A8F-9CCE-0749-8085-BE0E5EFE3ACC}"/>
              </a:ext>
            </a:extLst>
          </p:cNvPr>
          <p:cNvSpPr>
            <a:spLocks noGrp="1"/>
          </p:cNvSpPr>
          <p:nvPr>
            <p:ph type="title"/>
          </p:nvPr>
        </p:nvSpPr>
        <p:spPr/>
        <p:txBody>
          <a:bodyPr vert="horz"/>
          <a:lstStyle/>
          <a:p>
            <a:r>
              <a:rPr lang="en-US" dirty="0"/>
              <a:t>Appendices</a:t>
            </a:r>
          </a:p>
        </p:txBody>
      </p:sp>
    </p:spTree>
    <p:extLst>
      <p:ext uri="{BB962C8B-B14F-4D97-AF65-F5344CB8AC3E}">
        <p14:creationId xmlns:p14="http://schemas.microsoft.com/office/powerpoint/2010/main" val="2621580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8C5EFFD-9EAB-47B7-8DAA-DDEE2E7CFF6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31" imgH="631" progId="TCLayout.ActiveDocument.1">
                  <p:embed/>
                </p:oleObj>
              </mc:Choice>
              <mc:Fallback>
                <p:oleObj name="think-cell Slide" r:id="rId4" imgW="631" imgH="631" progId="TCLayout.ActiveDocument.1">
                  <p:embed/>
                  <p:pic>
                    <p:nvPicPr>
                      <p:cNvPr id="4" name="Object 3" hidden="1">
                        <a:extLst>
                          <a:ext uri="{FF2B5EF4-FFF2-40B4-BE49-F238E27FC236}">
                            <a16:creationId xmlns:a16="http://schemas.microsoft.com/office/drawing/2014/main" id="{68C5EFFD-9EAB-47B7-8DAA-DDEE2E7CFF6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ext Placeholder 2">
            <a:extLst>
              <a:ext uri="{FF2B5EF4-FFF2-40B4-BE49-F238E27FC236}">
                <a16:creationId xmlns:a16="http://schemas.microsoft.com/office/drawing/2014/main" id="{7C3F0F1E-BC4C-4821-BDB4-36EC11970515}"/>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505199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EF7F2-7183-3982-FA90-8A98951FA75B}"/>
              </a:ext>
            </a:extLst>
          </p:cNvPr>
          <p:cNvSpPr>
            <a:spLocks noGrp="1"/>
          </p:cNvSpPr>
          <p:nvPr>
            <p:ph type="title"/>
          </p:nvPr>
        </p:nvSpPr>
        <p:spPr/>
        <p:txBody>
          <a:bodyPr/>
          <a:lstStyle/>
          <a:p>
            <a:r>
              <a:rPr lang="en-US" dirty="0"/>
              <a:t>Introduction to Panelists</a:t>
            </a:r>
          </a:p>
        </p:txBody>
      </p:sp>
      <p:pic>
        <p:nvPicPr>
          <p:cNvPr id="1026" name="Picture 2">
            <a:extLst>
              <a:ext uri="{FF2B5EF4-FFF2-40B4-BE49-F238E27FC236}">
                <a16:creationId xmlns:a16="http://schemas.microsoft.com/office/drawing/2014/main" id="{DD141CF2-F791-5A4A-A880-A68A348D0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43000"/>
            <a:ext cx="7987179" cy="44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567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D2B55-3FA4-ACFC-3E9A-003BE240345B}"/>
            </a:ext>
          </a:extLst>
        </p:cNvPr>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A7504DD-1578-4F57-F4DB-19AB4F950F00}"/>
              </a:ext>
            </a:extLst>
          </p:cNvPr>
          <p:cNvGraphicFramePr>
            <a:graphicFrameLocks noChangeAspect="1"/>
          </p:cNvGraphicFramePr>
          <p:nvPr>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a:extLst>
                          <a:ext uri="{FF2B5EF4-FFF2-40B4-BE49-F238E27FC236}">
                            <a16:creationId xmlns:a16="http://schemas.microsoft.com/office/drawing/2014/main" id="{AA7504DD-1578-4F57-F4DB-19AB4F950F00}"/>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78F76F68-E192-7DDE-72C4-9F45DDB21AF3}"/>
              </a:ext>
            </a:extLst>
          </p:cNvPr>
          <p:cNvSpPr/>
          <p:nvPr>
            <p:custDataLst>
              <p:tags r:id="rId2"/>
            </p:custDataLst>
          </p:nvPr>
        </p:nvSpPr>
        <p:spPr bwMode="auto">
          <a:xfrm>
            <a:off x="0" y="0"/>
            <a:ext cx="158750" cy="158750"/>
          </a:xfrm>
          <a:prstGeom prst="rect">
            <a:avLst/>
          </a:prstGeom>
          <a:solidFill>
            <a:schemeClr val="accent2"/>
          </a:solidFill>
        </p:spPr>
        <p:txBody>
          <a:bodyPr vert="horz" wrap="none" lIns="0" tIns="0" rIns="0" bIns="0" numCol="1" spcCol="0" rtlCol="0" anchor="ctr" anchorCtr="0">
            <a:noAutofit/>
          </a:bodyPr>
          <a:lstStyle/>
          <a:p>
            <a:pPr algn="ctr">
              <a:spcBef>
                <a:spcPct val="0"/>
              </a:spcBef>
              <a:spcAft>
                <a:spcPct val="0"/>
              </a:spcAft>
            </a:pPr>
            <a:endParaRPr lang="en-US" sz="1400" dirty="0">
              <a:solidFill>
                <a:schemeClr val="bg1"/>
              </a:solidFill>
              <a:latin typeface="Verdana" panose="020B0604030504040204" pitchFamily="34" charset="0"/>
              <a:cs typeface="Arial" panose="020B0604020202020204" pitchFamily="34" charset="0"/>
              <a:sym typeface="Verdana" panose="020B0604030504040204" pitchFamily="34" charset="0"/>
            </a:endParaRPr>
          </a:p>
        </p:txBody>
      </p:sp>
      <p:sp>
        <p:nvSpPr>
          <p:cNvPr id="24" name="Main Content">
            <a:extLst>
              <a:ext uri="{FF2B5EF4-FFF2-40B4-BE49-F238E27FC236}">
                <a16:creationId xmlns:a16="http://schemas.microsoft.com/office/drawing/2014/main" id="{A9AB0729-7F67-2B8E-63BF-2042D08F3FEA}"/>
              </a:ext>
            </a:extLst>
          </p:cNvPr>
          <p:cNvSpPr>
            <a:spLocks noGrp="1"/>
          </p:cNvSpPr>
          <p:nvPr>
            <p:custDataLst>
              <p:tags r:id="rId3"/>
            </p:custDataLst>
          </p:nvPr>
        </p:nvSpPr>
        <p:spPr bwMode="auto">
          <a:xfrm>
            <a:off x="304800" y="1066801"/>
            <a:ext cx="8594725" cy="4495799"/>
          </a:xfrm>
          <a:prstGeom prst="rect">
            <a:avLst/>
          </a:prstGeom>
          <a:noFill/>
          <a:ln w="9525">
            <a:noFill/>
          </a:ln>
          <a:extLst>
            <a:ext uri="{909E8E84-426E-40DD-AFC4-6F175D3DCCD1}">
              <a14:hiddenFill xmlns:a14="http://schemas.microsoft.com/office/drawing/2010/main">
                <a:solidFill>
                  <a:scrgbClr r="0" g="0" b="0"/>
                </a:solidFill>
              </a14:hiddenFill>
            </a:ext>
            <a:ext uri="{91240B29-F687-4F45-9708-019B960494DF}">
              <a14:hiddenLine xmlns:a14="http://schemas.microsoft.com/office/drawing/2010/main" w="9525">
                <a:solidFill>
                  <a:srgbClr val="5CB335"/>
                </a:solidFill>
              </a14:hiddenLine>
            </a:ext>
          </a:extLst>
        </p:spPr>
        <p:txBody>
          <a:bodyPr vert="horz" wrap="none" lIns="0" tIns="0" rIns="0" bIns="34925" numCol="1" spcCol="0" rtlCol="0" anchor="t" anchorCtr="0">
            <a:noAutofit/>
          </a:bodyPr>
          <a:lstStyle>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pPr marL="182880" indent="-182880">
              <a:spcBef>
                <a:spcPct val="0"/>
              </a:spcBef>
              <a:spcAft>
                <a:spcPts val="1000"/>
              </a:spcAft>
              <a:buFont typeface="Arial" panose="020B0604020202020204" pitchFamily="34" charset="0"/>
              <a:buChar char="•"/>
            </a:pPr>
            <a:r>
              <a:rPr lang="en-US" sz="1400" b="1" dirty="0"/>
              <a:t>What are ‘Ethics’ and why is this important?</a:t>
            </a:r>
          </a:p>
          <a:p>
            <a:pPr marL="182880" indent="-182880">
              <a:spcBef>
                <a:spcPct val="0"/>
              </a:spcBef>
              <a:spcAft>
                <a:spcPts val="1000"/>
              </a:spcAft>
              <a:buFont typeface="Arial" panose="020B0604020202020204" pitchFamily="34" charset="0"/>
              <a:buChar char="•"/>
            </a:pPr>
            <a:r>
              <a:rPr lang="en-US" sz="1400" b="1" dirty="0"/>
              <a:t>Key Rules of Professional Conduct</a:t>
            </a:r>
          </a:p>
          <a:p>
            <a:pPr marL="182880" indent="-182880">
              <a:spcBef>
                <a:spcPct val="0"/>
              </a:spcBef>
              <a:spcAft>
                <a:spcPts val="1000"/>
              </a:spcAft>
              <a:buFont typeface="Arial" panose="020B0604020202020204" pitchFamily="34" charset="0"/>
              <a:buChar char="•"/>
            </a:pPr>
            <a:r>
              <a:rPr lang="en-US" sz="1400" b="1" dirty="0"/>
              <a:t>Judicial Canons</a:t>
            </a:r>
          </a:p>
          <a:p>
            <a:pPr marL="182880" indent="-182880">
              <a:spcBef>
                <a:spcPct val="0"/>
              </a:spcBef>
              <a:spcAft>
                <a:spcPts val="1000"/>
              </a:spcAft>
              <a:buFont typeface="Arial" panose="020B0604020202020204" pitchFamily="34" charset="0"/>
              <a:buChar char="•"/>
            </a:pPr>
            <a:r>
              <a:rPr lang="en-US" sz="1400" b="1" dirty="0"/>
              <a:t>Areas of Potential Ethical Issues</a:t>
            </a:r>
          </a:p>
          <a:p>
            <a:pPr marL="182880" indent="-182880">
              <a:spcBef>
                <a:spcPct val="0"/>
              </a:spcBef>
              <a:spcAft>
                <a:spcPts val="1000"/>
              </a:spcAft>
              <a:buFont typeface="Arial" panose="020B0604020202020204" pitchFamily="34" charset="0"/>
              <a:buChar char="•"/>
            </a:pPr>
            <a:r>
              <a:rPr lang="en-US" sz="1400" b="1" dirty="0"/>
              <a:t>External and Internal Influences</a:t>
            </a:r>
          </a:p>
          <a:p>
            <a:pPr marL="182880" indent="-182880">
              <a:spcBef>
                <a:spcPct val="0"/>
              </a:spcBef>
              <a:spcAft>
                <a:spcPts val="1000"/>
              </a:spcAft>
              <a:buFont typeface="Arial" panose="020B0604020202020204" pitchFamily="34" charset="0"/>
              <a:buChar char="•"/>
            </a:pPr>
            <a:r>
              <a:rPr lang="en-US" sz="1400" b="1" dirty="0"/>
              <a:t>Explicit Ethical Issues</a:t>
            </a:r>
            <a:endParaRPr lang="en-US" sz="1400" dirty="0"/>
          </a:p>
          <a:p>
            <a:pPr marL="542880" lvl="2" indent="-182880">
              <a:spcBef>
                <a:spcPct val="0"/>
              </a:spcBef>
              <a:spcAft>
                <a:spcPts val="1000"/>
              </a:spcAft>
            </a:pPr>
            <a:r>
              <a:rPr lang="en-US" sz="1400" dirty="0"/>
              <a:t>Company behaviors and processes – Financial Reporting</a:t>
            </a:r>
          </a:p>
          <a:p>
            <a:pPr marL="542880" lvl="2" indent="-182880">
              <a:spcBef>
                <a:spcPct val="0"/>
              </a:spcBef>
              <a:spcAft>
                <a:spcPts val="1000"/>
              </a:spcAft>
            </a:pPr>
            <a:r>
              <a:rPr lang="en-US" sz="1400" dirty="0"/>
              <a:t>Fraud</a:t>
            </a:r>
          </a:p>
          <a:p>
            <a:pPr marL="542880" lvl="2" indent="-182880">
              <a:spcBef>
                <a:spcPct val="0"/>
              </a:spcBef>
              <a:spcAft>
                <a:spcPts val="1000"/>
              </a:spcAft>
            </a:pPr>
            <a:r>
              <a:rPr lang="en-US" sz="1400" dirty="0"/>
              <a:t>Communication of confidential and/or proprietary information</a:t>
            </a:r>
          </a:p>
          <a:p>
            <a:pPr marL="542880" lvl="2" indent="-182880">
              <a:spcBef>
                <a:spcPct val="0"/>
              </a:spcBef>
              <a:spcAft>
                <a:spcPts val="1000"/>
              </a:spcAft>
            </a:pPr>
            <a:r>
              <a:rPr lang="en-US" sz="1400" dirty="0"/>
              <a:t>Turnaround and restructuring related processes - disposition of assets</a:t>
            </a:r>
          </a:p>
          <a:p>
            <a:pPr marL="362880" lvl="1" indent="-182880">
              <a:spcBef>
                <a:spcPct val="0"/>
              </a:spcBef>
              <a:spcAft>
                <a:spcPts val="1000"/>
              </a:spcAft>
            </a:pPr>
            <a:endParaRPr lang="en-US" sz="1400" dirty="0"/>
          </a:p>
          <a:p>
            <a:pPr marL="362880" lvl="1" indent="-182880">
              <a:spcBef>
                <a:spcPct val="0"/>
              </a:spcBef>
              <a:spcAft>
                <a:spcPts val="1000"/>
              </a:spcAft>
            </a:pPr>
            <a:endParaRPr lang="en-US" sz="1400" dirty="0"/>
          </a:p>
          <a:p>
            <a:pPr marL="182880" indent="-182880">
              <a:spcBef>
                <a:spcPct val="0"/>
              </a:spcBef>
              <a:spcAft>
                <a:spcPts val="1000"/>
              </a:spcAft>
              <a:buFont typeface="Arial" panose="020B0604020202020204" pitchFamily="34" charset="0"/>
              <a:buChar char="•"/>
            </a:pPr>
            <a:endParaRPr lang="en-US" sz="1400" b="1" dirty="0"/>
          </a:p>
          <a:p>
            <a:pPr marL="182880" indent="-182880">
              <a:spcBef>
                <a:spcPct val="0"/>
              </a:spcBef>
              <a:spcAft>
                <a:spcPts val="1000"/>
              </a:spcAft>
              <a:buFont typeface="Arial" panose="020B0604020202020204" pitchFamily="34" charset="0"/>
              <a:buChar char="•"/>
            </a:pPr>
            <a:endParaRPr lang="en-US" sz="1400" b="1" dirty="0"/>
          </a:p>
        </p:txBody>
      </p:sp>
      <p:sp>
        <p:nvSpPr>
          <p:cNvPr id="12" name="Title 11">
            <a:extLst>
              <a:ext uri="{FF2B5EF4-FFF2-40B4-BE49-F238E27FC236}">
                <a16:creationId xmlns:a16="http://schemas.microsoft.com/office/drawing/2014/main" id="{A16A92E5-2CDE-CBA3-82F4-8FD280050D5C}"/>
              </a:ext>
            </a:extLst>
          </p:cNvPr>
          <p:cNvSpPr>
            <a:spLocks noGrp="1"/>
          </p:cNvSpPr>
          <p:nvPr>
            <p:ph type="title"/>
          </p:nvPr>
        </p:nvSpPr>
        <p:spPr>
          <a:xfrm>
            <a:off x="276225" y="423158"/>
            <a:ext cx="8594725" cy="338842"/>
          </a:xfrm>
        </p:spPr>
        <p:txBody>
          <a:bodyPr vert="horz"/>
          <a:lstStyle/>
          <a:p>
            <a:r>
              <a:rPr lang="en-US" dirty="0"/>
              <a:t>Part One – Ethics </a:t>
            </a:r>
            <a:r>
              <a:rPr lang="en-US" sz="2400" dirty="0"/>
              <a:t>Overview, Key Considerations and Approaches</a:t>
            </a:r>
            <a:endParaRPr lang="en-US" dirty="0"/>
          </a:p>
        </p:txBody>
      </p:sp>
    </p:spTree>
    <p:extLst>
      <p:ext uri="{BB962C8B-B14F-4D97-AF65-F5344CB8AC3E}">
        <p14:creationId xmlns:p14="http://schemas.microsoft.com/office/powerpoint/2010/main" val="1942902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5C5AFE2-C2B0-2597-0D48-590EA37EC71A}"/>
              </a:ext>
            </a:extLst>
          </p:cNvPr>
          <p:cNvGraphicFramePr>
            <a:graphicFrameLocks noChangeAspect="1"/>
          </p:cNvGraphicFramePr>
          <p:nvPr>
            <p:custDataLst>
              <p:tags r:id="rId1"/>
            </p:custDataLst>
            <p:extLst>
              <p:ext uri="{D42A27DB-BD31-4B8C-83A1-F6EECF244321}">
                <p14:modId xmlns:p14="http://schemas.microsoft.com/office/powerpoint/2010/main" val="24177753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40" imgH="240" progId="TCLayout.ActiveDocument.1">
                  <p:embed/>
                </p:oleObj>
              </mc:Choice>
              <mc:Fallback>
                <p:oleObj name="think-cell Slide" r:id="rId4" imgW="240" imgH="240" progId="TCLayout.ActiveDocument.1">
                  <p:embed/>
                  <p:pic>
                    <p:nvPicPr>
                      <p:cNvPr id="4" name="think-cell data - do not delete" hidden="1">
                        <a:extLst>
                          <a:ext uri="{FF2B5EF4-FFF2-40B4-BE49-F238E27FC236}">
                            <a16:creationId xmlns:a16="http://schemas.microsoft.com/office/drawing/2014/main" id="{95C5AFE2-C2B0-2597-0D48-590EA37EC71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BDC7E85-BA93-B244-BD50-5260FDA059D6}"/>
              </a:ext>
            </a:extLst>
          </p:cNvPr>
          <p:cNvSpPr>
            <a:spLocks noGrp="1"/>
          </p:cNvSpPr>
          <p:nvPr>
            <p:ph type="title"/>
          </p:nvPr>
        </p:nvSpPr>
        <p:spPr/>
        <p:txBody>
          <a:bodyPr vert="horz"/>
          <a:lstStyle/>
          <a:p>
            <a:r>
              <a:rPr lang="en-US" dirty="0"/>
              <a:t>What are ‘ethics’?</a:t>
            </a:r>
          </a:p>
        </p:txBody>
      </p:sp>
      <p:sp>
        <p:nvSpPr>
          <p:cNvPr id="15" name="TextBox 14">
            <a:extLst>
              <a:ext uri="{FF2B5EF4-FFF2-40B4-BE49-F238E27FC236}">
                <a16:creationId xmlns:a16="http://schemas.microsoft.com/office/drawing/2014/main" id="{298A47FA-6206-26DC-463B-CBEF029907DB}"/>
              </a:ext>
            </a:extLst>
          </p:cNvPr>
          <p:cNvSpPr txBox="1"/>
          <p:nvPr/>
        </p:nvSpPr>
        <p:spPr>
          <a:xfrm>
            <a:off x="3505200" y="891794"/>
            <a:ext cx="5356224" cy="4572000"/>
          </a:xfrm>
          <a:prstGeom prst="rect">
            <a:avLst/>
          </a:prstGeom>
        </p:spPr>
        <p:txBody>
          <a:bodyPr vert="horz" wrap="square" lIns="0" tIns="0" rIns="0" bIns="0" rtlCol="0">
            <a:noAutofit/>
          </a:bodyPr>
          <a:lstStyle/>
          <a:p>
            <a:pPr lvl="1">
              <a:spcAft>
                <a:spcPts val="300"/>
              </a:spcAft>
            </a:pPr>
            <a:r>
              <a:rPr lang="en-US" sz="1200" dirty="0"/>
              <a:t>Provides a baseline for understanding the concepts of right and wrong in a variety of environments</a:t>
            </a:r>
          </a:p>
          <a:p>
            <a:pPr lvl="1">
              <a:spcAft>
                <a:spcPts val="300"/>
              </a:spcAft>
            </a:pPr>
            <a:r>
              <a:rPr lang="en-US" sz="1200" dirty="0"/>
              <a:t>Allows us to have a ready understanding of how to react to a certain situation before that situation may occur</a:t>
            </a:r>
          </a:p>
          <a:p>
            <a:pPr lvl="1">
              <a:spcAft>
                <a:spcPts val="300"/>
              </a:spcAft>
            </a:pPr>
            <a:r>
              <a:rPr lang="en-US" sz="1200" dirty="0"/>
              <a:t>A company's culture is an important source of influence and guidance on an employee's ethical conduct</a:t>
            </a:r>
          </a:p>
          <a:p>
            <a:pPr lvl="1">
              <a:spcAft>
                <a:spcPts val="300"/>
              </a:spcAft>
            </a:pPr>
            <a:r>
              <a:rPr lang="en-US" sz="1200" dirty="0"/>
              <a:t>People across all levels of an organization face ethical dilemmas – not limited to just a 'corporate perspective'</a:t>
            </a:r>
          </a:p>
          <a:p>
            <a:pPr lvl="2">
              <a:spcAft>
                <a:spcPts val="300"/>
              </a:spcAft>
            </a:pPr>
            <a:r>
              <a:rPr lang="en-US" sz="1200" dirty="0"/>
              <a:t>Corporate ethics issues</a:t>
            </a:r>
          </a:p>
          <a:p>
            <a:pPr lvl="3">
              <a:spcAft>
                <a:spcPts val="300"/>
              </a:spcAft>
            </a:pPr>
            <a:r>
              <a:rPr lang="en-US" sz="1200" dirty="0"/>
              <a:t>Should we market a particular product or do business in a particular country?</a:t>
            </a:r>
          </a:p>
          <a:p>
            <a:pPr lvl="3">
              <a:spcAft>
                <a:spcPts val="300"/>
              </a:spcAft>
            </a:pPr>
            <a:r>
              <a:rPr lang="en-US" sz="1200" dirty="0"/>
              <a:t>Are compensation plans fair and equitable, including those </a:t>
            </a:r>
            <a:br>
              <a:rPr lang="en-US" sz="1200" dirty="0"/>
            </a:br>
            <a:r>
              <a:rPr lang="en-US" sz="1200" dirty="0"/>
              <a:t>for executives?</a:t>
            </a:r>
          </a:p>
          <a:p>
            <a:pPr lvl="3">
              <a:spcAft>
                <a:spcPts val="300"/>
              </a:spcAft>
            </a:pPr>
            <a:r>
              <a:rPr lang="en-US" sz="1200" dirty="0"/>
              <a:t>When should we disclose losses and 'bad' product studies to lenders/creditors/investors?</a:t>
            </a:r>
          </a:p>
          <a:p>
            <a:pPr lvl="2">
              <a:spcAft>
                <a:spcPts val="300"/>
              </a:spcAft>
            </a:pPr>
            <a:r>
              <a:rPr lang="en-US" sz="1200" dirty="0"/>
              <a:t>Professional ethics issues</a:t>
            </a:r>
          </a:p>
          <a:p>
            <a:pPr lvl="3">
              <a:spcAft>
                <a:spcPts val="300"/>
              </a:spcAft>
            </a:pPr>
            <a:r>
              <a:rPr lang="en-US" sz="1200" dirty="0"/>
              <a:t>Governed by professional rules of conduct</a:t>
            </a:r>
          </a:p>
          <a:p>
            <a:pPr lvl="3">
              <a:spcAft>
                <a:spcPts val="300"/>
              </a:spcAft>
            </a:pPr>
            <a:r>
              <a:rPr lang="en-US" sz="1200" dirty="0"/>
              <a:t>Should you represent this client?</a:t>
            </a:r>
          </a:p>
          <a:p>
            <a:pPr lvl="3">
              <a:spcAft>
                <a:spcPts val="300"/>
              </a:spcAft>
            </a:pPr>
            <a:r>
              <a:rPr lang="en-US" sz="1200" dirty="0"/>
              <a:t>How do you react when your client proposes to act in an unethical way?</a:t>
            </a:r>
          </a:p>
          <a:p>
            <a:pPr lvl="2">
              <a:spcAft>
                <a:spcPts val="300"/>
              </a:spcAft>
            </a:pPr>
            <a:r>
              <a:rPr lang="en-US" sz="1200" dirty="0"/>
              <a:t>Individual ethics issues</a:t>
            </a:r>
          </a:p>
          <a:p>
            <a:pPr lvl="3">
              <a:spcAft>
                <a:spcPts val="300"/>
              </a:spcAft>
            </a:pPr>
            <a:r>
              <a:rPr lang="en-US" sz="1200" dirty="0"/>
              <a:t>Should you blow the whistle on a coworker or your employer?</a:t>
            </a:r>
          </a:p>
          <a:p>
            <a:pPr lvl="3">
              <a:spcAft>
                <a:spcPts val="300"/>
              </a:spcAft>
            </a:pPr>
            <a:r>
              <a:rPr lang="en-US" sz="1200" dirty="0"/>
              <a:t>Should you accept a gift from a supplier?</a:t>
            </a:r>
          </a:p>
          <a:p>
            <a:pPr lvl="3">
              <a:spcAft>
                <a:spcPts val="300"/>
              </a:spcAft>
            </a:pPr>
            <a:r>
              <a:rPr lang="en-US" sz="1200" dirty="0"/>
              <a:t>Should you give a gift to a supplier for a better deal?</a:t>
            </a:r>
          </a:p>
          <a:p>
            <a:pPr lvl="1"/>
            <a:endParaRPr lang="en-US" sz="1200" dirty="0"/>
          </a:p>
        </p:txBody>
      </p:sp>
      <p:sp>
        <p:nvSpPr>
          <p:cNvPr id="19" name="Rectangle 18">
            <a:extLst>
              <a:ext uri="{FF2B5EF4-FFF2-40B4-BE49-F238E27FC236}">
                <a16:creationId xmlns:a16="http://schemas.microsoft.com/office/drawing/2014/main" id="{95686DE2-6574-0F24-4514-4929C74E4B71}"/>
              </a:ext>
            </a:extLst>
          </p:cNvPr>
          <p:cNvSpPr/>
          <p:nvPr/>
        </p:nvSpPr>
        <p:spPr bwMode="gray">
          <a:xfrm>
            <a:off x="274638" y="891794"/>
            <a:ext cx="2925762" cy="5204206"/>
          </a:xfrm>
          <a:prstGeom prst="rect">
            <a:avLst/>
          </a:prstGeom>
          <a:solidFill>
            <a:srgbClr val="8C43A2"/>
          </a:solidFill>
          <a:ln w="9525">
            <a:solidFill>
              <a:schemeClr val="accent1"/>
            </a:solidFill>
          </a:ln>
        </p:spPr>
        <p:txBody>
          <a:bodyPr vert="horz" wrap="square" lIns="182880" tIns="73152" rIns="73152" bIns="73152" rtlCol="0" anchor="t" anchorCtr="0">
            <a:noAutofit/>
          </a:bodyPr>
          <a:lstStyle/>
          <a:p>
            <a:r>
              <a:rPr lang="en-US" sz="1200" b="1" dirty="0">
                <a:solidFill>
                  <a:schemeClr val="bg1"/>
                </a:solidFill>
              </a:rPr>
              <a:t>Ethics (noun)</a:t>
            </a:r>
            <a:r>
              <a:rPr lang="en-US" sz="1200" b="1" baseline="30000" dirty="0">
                <a:solidFill>
                  <a:schemeClr val="bg1"/>
                </a:solidFill>
              </a:rPr>
              <a:t>1</a:t>
            </a:r>
            <a:r>
              <a:rPr lang="en-US" sz="1200" b="1" dirty="0">
                <a:solidFill>
                  <a:schemeClr val="bg1"/>
                </a:solidFill>
              </a:rPr>
              <a:t>:</a:t>
            </a:r>
          </a:p>
          <a:p>
            <a:pPr marL="228600" lvl="1" indent="-228600">
              <a:buFont typeface="+mj-lt"/>
              <a:buAutoNum type="arabicPeriod"/>
            </a:pPr>
            <a:r>
              <a:rPr lang="en-US" sz="1200" dirty="0">
                <a:solidFill>
                  <a:schemeClr val="bg1"/>
                </a:solidFill>
              </a:rPr>
              <a:t>The body of moral principles or values governing or distinctive of a particular culture or group: the Christian ethic; the tribal ethic of </a:t>
            </a:r>
            <a:br>
              <a:rPr lang="en-US" sz="1200" dirty="0">
                <a:solidFill>
                  <a:schemeClr val="bg1"/>
                </a:solidFill>
              </a:rPr>
            </a:br>
            <a:r>
              <a:rPr lang="en-US" sz="1200" dirty="0">
                <a:solidFill>
                  <a:schemeClr val="bg1"/>
                </a:solidFill>
              </a:rPr>
              <a:t>the Zuni. </a:t>
            </a:r>
          </a:p>
          <a:p>
            <a:pPr marL="228600" lvl="1" indent="-228600">
              <a:buFont typeface="+mj-lt"/>
              <a:buAutoNum type="arabicPeriod"/>
            </a:pPr>
            <a:r>
              <a:rPr lang="en-US" sz="1200" dirty="0">
                <a:solidFill>
                  <a:schemeClr val="bg1"/>
                </a:solidFill>
              </a:rPr>
              <a:t>A complex of moral precepts held or rules of conduct followed by an individual: a personal ethic.</a:t>
            </a:r>
          </a:p>
          <a:p>
            <a:pPr marL="228600" lvl="1" indent="-228600">
              <a:buFont typeface="+mj-lt"/>
              <a:buAutoNum type="arabicPeriod"/>
            </a:pPr>
            <a:r>
              <a:rPr lang="en-US" sz="1200" dirty="0">
                <a:solidFill>
                  <a:schemeClr val="bg1"/>
                </a:solidFill>
              </a:rPr>
              <a:t>The study of the general nature of morals and of specific moral choices; moral philosophy; and the rules or standards governing the conduct of the members of </a:t>
            </a:r>
            <a:br>
              <a:rPr lang="en-US" sz="1200" dirty="0">
                <a:solidFill>
                  <a:schemeClr val="bg1"/>
                </a:solidFill>
              </a:rPr>
            </a:br>
            <a:r>
              <a:rPr lang="en-US" sz="1200" dirty="0">
                <a:solidFill>
                  <a:schemeClr val="bg1"/>
                </a:solidFill>
              </a:rPr>
              <a:t>a profession</a:t>
            </a:r>
          </a:p>
          <a:p>
            <a:pPr algn="ctr"/>
            <a:endParaRPr lang="en-US" sz="1200" dirty="0">
              <a:solidFill>
                <a:schemeClr val="bg1"/>
              </a:solidFill>
            </a:endParaRPr>
          </a:p>
        </p:txBody>
      </p:sp>
      <p:sp>
        <p:nvSpPr>
          <p:cNvPr id="3" name="Footnote">
            <a:extLst>
              <a:ext uri="{FF2B5EF4-FFF2-40B4-BE49-F238E27FC236}">
                <a16:creationId xmlns:a16="http://schemas.microsoft.com/office/drawing/2014/main" id="{6CD2BD09-2A45-994E-2F8C-B0DC85FE48F3}"/>
              </a:ext>
            </a:extLst>
          </p:cNvPr>
          <p:cNvSpPr txBox="1">
            <a:spLocks/>
          </p:cNvSpPr>
          <p:nvPr>
            <p:custDataLst>
              <p:tags r:id="rId2"/>
            </p:custDataLst>
          </p:nvPr>
        </p:nvSpPr>
        <p:spPr>
          <a:xfrm>
            <a:off x="276225" y="6448423"/>
            <a:ext cx="6810375" cy="368300"/>
          </a:xfrm>
          <a:prstGeom prst="rect">
            <a:avLst/>
          </a:prstGeom>
        </p:spPr>
        <p:txBody>
          <a:bodyPr vert="horz" wrap="square" lIns="0" tIns="0" rIns="0" bIns="0" rtlCol="0" anchor="ctr">
            <a:noAutofit/>
          </a:bodyPr>
          <a:lstStyle>
            <a:lvl1pPr marL="0" indent="0" algn="l" defTabSz="365756" rtl="0" eaLnBrk="1" fontAlgn="base" hangingPunct="1">
              <a:lnSpc>
                <a:spcPct val="100000"/>
              </a:lnSpc>
              <a:spcBef>
                <a:spcPts val="0"/>
              </a:spcBef>
              <a:spcAft>
                <a:spcPts val="0"/>
              </a:spcAft>
              <a:buClrTx/>
              <a:buFontTx/>
              <a:buNone/>
              <a:tabLst>
                <a:tab pos="0" algn="l"/>
                <a:tab pos="182880" algn="l"/>
              </a:tabLst>
              <a:defRPr lang="en-US" sz="900" b="0" u="none" baseline="0" dirty="0" smtClean="0">
                <a:solidFill>
                  <a:schemeClr val="bg2"/>
                </a:solidFill>
                <a:uFill>
                  <a:solidFill>
                    <a:schemeClr val="accent5"/>
                  </a:solidFill>
                </a:uFill>
                <a:latin typeface="+mn-lt"/>
                <a:ea typeface="+mn-ea"/>
                <a:cs typeface="+mn-cs"/>
              </a:defRPr>
            </a:lvl1pPr>
            <a:lvl2pPr marL="182880" indent="-182880" algn="l" defTabSz="365756" rtl="0" eaLnBrk="1" fontAlgn="base" hangingPunct="1">
              <a:lnSpc>
                <a:spcPct val="100000"/>
              </a:lnSpc>
              <a:spcBef>
                <a:spcPts val="0"/>
              </a:spcBef>
              <a:spcAft>
                <a:spcPts val="0"/>
              </a:spcAft>
              <a:buClr>
                <a:schemeClr val="bg2"/>
              </a:buClr>
              <a:buFont typeface="+mn-lt"/>
              <a:buAutoNum type="arabicPeriod"/>
              <a:tabLst>
                <a:tab pos="0" algn="l"/>
                <a:tab pos="182880" algn="l"/>
              </a:tabLst>
              <a:defRPr lang="en-US" sz="900" b="0" baseline="0" dirty="0" smtClean="0">
                <a:solidFill>
                  <a:schemeClr val="bg2"/>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r>
              <a:rPr lang="en-US" altLang="zh-TW" dirty="0"/>
              <a:t>Sources: (1) and (2) Dictionary.com Unabridged. Random House, Inc. 15 Jan. 2010. q1; </a:t>
            </a:r>
            <a:br>
              <a:rPr lang="en-US" altLang="zh-TW" dirty="0"/>
            </a:br>
            <a:r>
              <a:rPr lang="en-US" altLang="zh-TW" dirty="0"/>
              <a:t>(3) The American Heritage Dictionary</a:t>
            </a:r>
          </a:p>
        </p:txBody>
      </p:sp>
      <p:sp>
        <p:nvSpPr>
          <p:cNvPr id="5" name="Oval 4">
            <a:extLst>
              <a:ext uri="{FF2B5EF4-FFF2-40B4-BE49-F238E27FC236}">
                <a16:creationId xmlns:a16="http://schemas.microsoft.com/office/drawing/2014/main" id="{2F0DDFAB-A44A-7274-BCCB-1190D982560C}"/>
              </a:ext>
            </a:extLst>
          </p:cNvPr>
          <p:cNvSpPr>
            <a:spLocks noChangeAspect="1"/>
          </p:cNvSpPr>
          <p:nvPr/>
        </p:nvSpPr>
        <p:spPr bwMode="auto">
          <a:xfrm>
            <a:off x="352064" y="1564954"/>
            <a:ext cx="245365" cy="245365"/>
          </a:xfrm>
          <a:prstGeom prst="ellipse">
            <a:avLst/>
          </a:prstGeom>
          <a:solidFill>
            <a:srgbClr val="5CB335"/>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defPPr>
              <a:defRPr lang="en-US"/>
            </a:defPPr>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Tx/>
              <a:buNone/>
              <a:defRPr sz="900" b="0" baseline="0">
                <a:solidFill>
                  <a:schemeClr val="bg2"/>
                </a:solidFill>
                <a:latin typeface="+mn-lt"/>
                <a:ea typeface="+mn-ea"/>
                <a:cs typeface="+mn-cs"/>
              </a:defRPr>
            </a:lvl6pPr>
            <a:lvl7pPr>
              <a:lnSpc>
                <a:spcPct val="110000"/>
              </a:lnSpc>
              <a:spcBef>
                <a:spcPts val="0"/>
              </a:spcBef>
              <a:spcAft>
                <a:spcPts val="600"/>
              </a:spcAft>
              <a:buClrTx/>
              <a:buFontTx/>
              <a:buNone/>
              <a:defRPr sz="1000" b="1">
                <a:solidFill>
                  <a:schemeClr val="tx1"/>
                </a:solidFill>
                <a:latin typeface="+mn-lt"/>
              </a:defRPr>
            </a:lvl7pPr>
            <a:lvl8pPr>
              <a:lnSpc>
                <a:spcPct val="110000"/>
              </a:lnSpc>
              <a:spcBef>
                <a:spcPts val="0"/>
              </a:spcBef>
              <a:spcAft>
                <a:spcPts val="600"/>
              </a:spcAft>
              <a:buClrTx/>
              <a:buFontTx/>
              <a:buNone/>
              <a:defRPr sz="1600" i="1" baseline="0">
                <a:solidFill>
                  <a:schemeClr val="bg2"/>
                </a:solidFill>
                <a:latin typeface="+mn-lt"/>
              </a:defRPr>
            </a:lvl8pPr>
            <a:lvl9pPr>
              <a:lnSpc>
                <a:spcPct val="110000"/>
              </a:lnSpc>
              <a:spcBef>
                <a:spcPts val="0"/>
              </a:spcBef>
              <a:spcAft>
                <a:spcPts val="600"/>
              </a:spcAft>
              <a:buClrTx/>
              <a:buFontTx/>
              <a:buNone/>
              <a:defRPr sz="1000" cap="all" baseline="0">
                <a:solidFill>
                  <a:schemeClr val="bg2"/>
                </a:solidFill>
                <a:latin typeface="+mn-lt"/>
              </a:defRPr>
            </a:lvl9p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bg1"/>
                </a:solidFill>
                <a:effectLst/>
                <a:ea typeface="ＭＳ Ｐゴシック" pitchFamily="1" charset="-128"/>
              </a:rPr>
              <a:t>1</a:t>
            </a:r>
          </a:p>
        </p:txBody>
      </p:sp>
      <p:sp>
        <p:nvSpPr>
          <p:cNvPr id="6" name="Oval 5">
            <a:extLst>
              <a:ext uri="{FF2B5EF4-FFF2-40B4-BE49-F238E27FC236}">
                <a16:creationId xmlns:a16="http://schemas.microsoft.com/office/drawing/2014/main" id="{92A15E63-B3B3-8D4D-0201-1C09FFC90ED4}"/>
              </a:ext>
            </a:extLst>
          </p:cNvPr>
          <p:cNvSpPr>
            <a:spLocks noChangeAspect="1"/>
          </p:cNvSpPr>
          <p:nvPr/>
        </p:nvSpPr>
        <p:spPr bwMode="auto">
          <a:xfrm>
            <a:off x="380138" y="2865433"/>
            <a:ext cx="245365" cy="245365"/>
          </a:xfrm>
          <a:prstGeom prst="ellipse">
            <a:avLst/>
          </a:prstGeom>
          <a:solidFill>
            <a:srgbClr val="5CB335"/>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defPPr>
              <a:defRPr lang="en-US"/>
            </a:defPPr>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Tx/>
              <a:buNone/>
              <a:defRPr sz="900" b="0" baseline="0">
                <a:solidFill>
                  <a:schemeClr val="bg2"/>
                </a:solidFill>
                <a:latin typeface="+mn-lt"/>
                <a:ea typeface="+mn-ea"/>
                <a:cs typeface="+mn-cs"/>
              </a:defRPr>
            </a:lvl6pPr>
            <a:lvl7pPr>
              <a:lnSpc>
                <a:spcPct val="110000"/>
              </a:lnSpc>
              <a:spcBef>
                <a:spcPts val="0"/>
              </a:spcBef>
              <a:spcAft>
                <a:spcPts val="600"/>
              </a:spcAft>
              <a:buClrTx/>
              <a:buFontTx/>
              <a:buNone/>
              <a:defRPr sz="1000" b="1">
                <a:solidFill>
                  <a:schemeClr val="tx1"/>
                </a:solidFill>
                <a:latin typeface="+mn-lt"/>
              </a:defRPr>
            </a:lvl7pPr>
            <a:lvl8pPr>
              <a:lnSpc>
                <a:spcPct val="110000"/>
              </a:lnSpc>
              <a:spcBef>
                <a:spcPts val="0"/>
              </a:spcBef>
              <a:spcAft>
                <a:spcPts val="600"/>
              </a:spcAft>
              <a:buClrTx/>
              <a:buFontTx/>
              <a:buNone/>
              <a:defRPr sz="1600" i="1" baseline="0">
                <a:solidFill>
                  <a:schemeClr val="bg2"/>
                </a:solidFill>
                <a:latin typeface="+mn-lt"/>
              </a:defRPr>
            </a:lvl8pPr>
            <a:lvl9pPr>
              <a:lnSpc>
                <a:spcPct val="110000"/>
              </a:lnSpc>
              <a:spcBef>
                <a:spcPts val="0"/>
              </a:spcBef>
              <a:spcAft>
                <a:spcPts val="600"/>
              </a:spcAft>
              <a:buClrTx/>
              <a:buFontTx/>
              <a:buNone/>
              <a:defRPr sz="1000" cap="all" baseline="0">
                <a:solidFill>
                  <a:schemeClr val="bg2"/>
                </a:solidFill>
                <a:latin typeface="+mn-lt"/>
              </a:defRPr>
            </a:lvl9p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bg1"/>
                </a:solidFill>
                <a:effectLst/>
                <a:ea typeface="ＭＳ Ｐゴシック" pitchFamily="1" charset="-128"/>
              </a:rPr>
              <a:t>2</a:t>
            </a:r>
          </a:p>
        </p:txBody>
      </p:sp>
      <p:sp>
        <p:nvSpPr>
          <p:cNvPr id="7" name="Oval 6">
            <a:extLst>
              <a:ext uri="{FF2B5EF4-FFF2-40B4-BE49-F238E27FC236}">
                <a16:creationId xmlns:a16="http://schemas.microsoft.com/office/drawing/2014/main" id="{09E0760B-EE71-4930-BBC1-2ED90C07B7CA}"/>
              </a:ext>
            </a:extLst>
          </p:cNvPr>
          <p:cNvSpPr>
            <a:spLocks noChangeAspect="1"/>
          </p:cNvSpPr>
          <p:nvPr/>
        </p:nvSpPr>
        <p:spPr bwMode="auto">
          <a:xfrm>
            <a:off x="364235" y="3691224"/>
            <a:ext cx="245365" cy="245365"/>
          </a:xfrm>
          <a:prstGeom prst="ellipse">
            <a:avLst/>
          </a:prstGeom>
          <a:solidFill>
            <a:srgbClr val="5CB335"/>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defPPr>
              <a:defRPr lang="en-US"/>
            </a:defPPr>
            <a:lvl1pPr marL="0" indent="0" algn="l" defTabSz="365756" rtl="0" eaLnBrk="1" fontAlgn="base" hangingPunct="1">
              <a:lnSpc>
                <a:spcPct val="110000"/>
              </a:lnSpc>
              <a:spcBef>
                <a:spcPts val="0"/>
              </a:spcBef>
              <a:spcAft>
                <a:spcPts val="1200"/>
              </a:spcAft>
              <a:buClrTx/>
              <a:buFontTx/>
              <a:buNone/>
              <a:defRPr sz="1000" b="0" u="none" baseline="0">
                <a:solidFill>
                  <a:schemeClr val="tx1"/>
                </a:solidFill>
                <a:uFill>
                  <a:solidFill>
                    <a:schemeClr val="accent5"/>
                  </a:solidFill>
                </a:uFill>
                <a:latin typeface="+mn-lt"/>
                <a:ea typeface="+mn-ea"/>
                <a:cs typeface="+mn-cs"/>
              </a:defRPr>
            </a:lvl1pPr>
            <a:lvl2pPr marL="18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baseline="0">
                <a:solidFill>
                  <a:schemeClr val="tx1"/>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Tx/>
              <a:buNone/>
              <a:defRPr sz="900" b="0" baseline="0">
                <a:solidFill>
                  <a:schemeClr val="bg2"/>
                </a:solidFill>
                <a:latin typeface="+mn-lt"/>
                <a:ea typeface="+mn-ea"/>
                <a:cs typeface="+mn-cs"/>
              </a:defRPr>
            </a:lvl6pPr>
            <a:lvl7pPr>
              <a:lnSpc>
                <a:spcPct val="110000"/>
              </a:lnSpc>
              <a:spcBef>
                <a:spcPts val="0"/>
              </a:spcBef>
              <a:spcAft>
                <a:spcPts val="600"/>
              </a:spcAft>
              <a:buClrTx/>
              <a:buFontTx/>
              <a:buNone/>
              <a:defRPr sz="1000" b="1">
                <a:solidFill>
                  <a:schemeClr val="tx1"/>
                </a:solidFill>
                <a:latin typeface="+mn-lt"/>
              </a:defRPr>
            </a:lvl7pPr>
            <a:lvl8pPr>
              <a:lnSpc>
                <a:spcPct val="110000"/>
              </a:lnSpc>
              <a:spcBef>
                <a:spcPts val="0"/>
              </a:spcBef>
              <a:spcAft>
                <a:spcPts val="600"/>
              </a:spcAft>
              <a:buClrTx/>
              <a:buFontTx/>
              <a:buNone/>
              <a:defRPr sz="1600" i="1" baseline="0">
                <a:solidFill>
                  <a:schemeClr val="bg2"/>
                </a:solidFill>
                <a:latin typeface="+mn-lt"/>
              </a:defRPr>
            </a:lvl8pPr>
            <a:lvl9pPr>
              <a:lnSpc>
                <a:spcPct val="110000"/>
              </a:lnSpc>
              <a:spcBef>
                <a:spcPts val="0"/>
              </a:spcBef>
              <a:spcAft>
                <a:spcPts val="600"/>
              </a:spcAft>
              <a:buClrTx/>
              <a:buFontTx/>
              <a:buNone/>
              <a:defRPr sz="1000" cap="all" baseline="0">
                <a:solidFill>
                  <a:schemeClr val="bg2"/>
                </a:solidFill>
                <a:latin typeface="+mn-lt"/>
              </a:defRPr>
            </a:lvl9p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bg1"/>
                </a:solidFill>
                <a:effectLst/>
                <a:ea typeface="ＭＳ Ｐゴシック" pitchFamily="1" charset="-128"/>
              </a:rPr>
              <a:t>3</a:t>
            </a:r>
          </a:p>
        </p:txBody>
      </p:sp>
    </p:spTree>
    <p:extLst>
      <p:ext uri="{BB962C8B-B14F-4D97-AF65-F5344CB8AC3E}">
        <p14:creationId xmlns:p14="http://schemas.microsoft.com/office/powerpoint/2010/main" val="4146917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1D180-4930-BB93-0B06-B6271A4122BF}"/>
            </a:ext>
          </a:extLst>
        </p:cNvPr>
        <p:cNvGrpSpPr/>
        <p:nvPr/>
      </p:nvGrpSpPr>
      <p:grpSpPr>
        <a:xfrm>
          <a:off x="0" y="0"/>
          <a:ext cx="0" cy="0"/>
          <a:chOff x="0" y="0"/>
          <a:chExt cx="0" cy="0"/>
        </a:xfrm>
      </p:grpSpPr>
      <p:graphicFrame>
        <p:nvGraphicFramePr>
          <p:cNvPr id="11" name="Table 5">
            <a:extLst>
              <a:ext uri="{FF2B5EF4-FFF2-40B4-BE49-F238E27FC236}">
                <a16:creationId xmlns:a16="http://schemas.microsoft.com/office/drawing/2014/main" id="{6D62A25E-C9F5-B6DE-3269-CD43C986AF3B}"/>
              </a:ext>
            </a:extLst>
          </p:cNvPr>
          <p:cNvGraphicFramePr>
            <a:graphicFrameLocks noGrp="1"/>
          </p:cNvGraphicFramePr>
          <p:nvPr>
            <p:extLst>
              <p:ext uri="{D42A27DB-BD31-4B8C-83A1-F6EECF244321}">
                <p14:modId xmlns:p14="http://schemas.microsoft.com/office/powerpoint/2010/main" val="2507253808"/>
              </p:ext>
            </p:extLst>
          </p:nvPr>
        </p:nvGraphicFramePr>
        <p:xfrm>
          <a:off x="274638" y="838201"/>
          <a:ext cx="8640762" cy="5460901"/>
        </p:xfrm>
        <a:graphic>
          <a:graphicData uri="http://schemas.openxmlformats.org/drawingml/2006/table">
            <a:tbl>
              <a:tblPr firstRow="1" bandRow="1">
                <a:tableStyleId>{EBB1D203-1372-4C57-B10A-E3B16F0ECCC6}</a:tableStyleId>
              </a:tblPr>
              <a:tblGrid>
                <a:gridCol w="1945527">
                  <a:extLst>
                    <a:ext uri="{9D8B030D-6E8A-4147-A177-3AD203B41FA5}">
                      <a16:colId xmlns:a16="http://schemas.microsoft.com/office/drawing/2014/main" val="1304456837"/>
                    </a:ext>
                  </a:extLst>
                </a:gridCol>
                <a:gridCol w="6695235">
                  <a:extLst>
                    <a:ext uri="{9D8B030D-6E8A-4147-A177-3AD203B41FA5}">
                      <a16:colId xmlns:a16="http://schemas.microsoft.com/office/drawing/2014/main" val="842776681"/>
                    </a:ext>
                  </a:extLst>
                </a:gridCol>
              </a:tblGrid>
              <a:tr h="237163">
                <a:tc>
                  <a:txBody>
                    <a:bodyPr/>
                    <a:lstStyle/>
                    <a:p>
                      <a:r>
                        <a:rPr lang="en-US" dirty="0"/>
                        <a:t>Model Rule</a:t>
                      </a:r>
                      <a:r>
                        <a:rPr lang="en-US" baseline="30000" dirty="0"/>
                        <a:t>1</a:t>
                      </a:r>
                    </a:p>
                  </a:txBody>
                  <a:tcPr anchor="ctr">
                    <a:solidFill>
                      <a:srgbClr val="92D050"/>
                    </a:solidFill>
                  </a:tcPr>
                </a:tc>
                <a:tc>
                  <a:txBody>
                    <a:bodyPr/>
                    <a:lstStyle/>
                    <a:p>
                      <a:pPr algn="ctr"/>
                      <a:r>
                        <a:rPr lang="en-US" dirty="0"/>
                        <a:t>Rule Description</a:t>
                      </a:r>
                    </a:p>
                  </a:txBody>
                  <a:tcPr anchor="ctr">
                    <a:solidFill>
                      <a:srgbClr val="92D050"/>
                    </a:solidFill>
                  </a:tcPr>
                </a:tc>
                <a:extLst>
                  <a:ext uri="{0D108BD9-81ED-4DB2-BD59-A6C34878D82A}">
                    <a16:rowId xmlns:a16="http://schemas.microsoft.com/office/drawing/2014/main" val="3236046017"/>
                  </a:ext>
                </a:extLst>
              </a:tr>
              <a:tr h="516192">
                <a:tc>
                  <a:txBody>
                    <a:bodyPr/>
                    <a:lstStyle/>
                    <a:p>
                      <a:r>
                        <a:rPr lang="en-US" sz="900" b="1" dirty="0">
                          <a:solidFill>
                            <a:schemeClr val="bg1"/>
                          </a:solidFill>
                        </a:rPr>
                        <a:t>ABA Model Rules of Professional Conduct (MRPC)</a:t>
                      </a:r>
                    </a:p>
                  </a:txBody>
                  <a:tcPr>
                    <a:lnB w="12700" cap="flat" cmpd="sng" algn="ctr">
                      <a:solidFill>
                        <a:schemeClr val="bg1"/>
                      </a:solidFill>
                      <a:prstDash val="solid"/>
                      <a:round/>
                      <a:headEnd type="none" w="med" len="med"/>
                      <a:tailEnd type="none" w="med" len="med"/>
                    </a:lnB>
                    <a:solidFill>
                      <a:srgbClr val="8C43A2"/>
                    </a:solidFill>
                  </a:tcPr>
                </a:tc>
                <a:tc>
                  <a:txBody>
                    <a:bodyPr/>
                    <a:lstStyle/>
                    <a:p>
                      <a:pPr marL="0" lvl="1" indent="0">
                        <a:buNone/>
                      </a:pPr>
                      <a:r>
                        <a:rPr lang="en-US" sz="900" dirty="0"/>
                        <a:t>Plus, each State has their own version of the Model Rules which are in effect – some identical to Model Rules, others include significant modifications (see materials attached for Rules 1.1, 1.2, 1.6 and 1.13)</a:t>
                      </a:r>
                    </a:p>
                  </a:txBody>
                  <a:tcPr/>
                </a:tc>
                <a:extLst>
                  <a:ext uri="{0D108BD9-81ED-4DB2-BD59-A6C34878D82A}">
                    <a16:rowId xmlns:a16="http://schemas.microsoft.com/office/drawing/2014/main" val="3610532362"/>
                  </a:ext>
                </a:extLst>
              </a:tr>
              <a:tr h="516192">
                <a:tc>
                  <a:txBody>
                    <a:bodyPr/>
                    <a:lstStyle/>
                    <a:p>
                      <a:r>
                        <a:rPr lang="en-US" sz="900" b="1" dirty="0">
                          <a:solidFill>
                            <a:schemeClr val="bg1"/>
                          </a:solidFill>
                        </a:rPr>
                        <a:t>Rule 1.1 – Competency</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marL="0" lvl="1" indent="0">
                        <a:spcAft>
                          <a:spcPts val="0"/>
                        </a:spcAft>
                        <a:buNone/>
                      </a:pPr>
                      <a:r>
                        <a:rPr lang="en-US" sz="900" dirty="0"/>
                        <a:t>Requires a lawyer to provide competent representation to a client.  </a:t>
                      </a:r>
                    </a:p>
                    <a:p>
                      <a:pPr marL="180000" lvl="1" indent="-180000">
                        <a:spcAft>
                          <a:spcPts val="0"/>
                        </a:spcAft>
                      </a:pPr>
                      <a:r>
                        <a:rPr lang="en-US" sz="900" dirty="0"/>
                        <a:t>Presupposes that lawyer will provide competent advice about whether the proposed conduct would be unlawful</a:t>
                      </a:r>
                    </a:p>
                  </a:txBody>
                  <a:tcPr/>
                </a:tc>
                <a:extLst>
                  <a:ext uri="{0D108BD9-81ED-4DB2-BD59-A6C34878D82A}">
                    <a16:rowId xmlns:a16="http://schemas.microsoft.com/office/drawing/2014/main" val="1001561202"/>
                  </a:ext>
                </a:extLst>
              </a:tr>
              <a:tr h="663128">
                <a:tc>
                  <a:txBody>
                    <a:bodyPr/>
                    <a:lstStyle/>
                    <a:p>
                      <a:r>
                        <a:rPr lang="en-US" sz="900" b="1" dirty="0">
                          <a:solidFill>
                            <a:schemeClr val="bg1"/>
                          </a:solidFill>
                        </a:rPr>
                        <a:t>Rule 1.2 – Scope of Representation</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marL="0" lvl="1" indent="0">
                        <a:spcAft>
                          <a:spcPts val="0"/>
                        </a:spcAft>
                        <a:buNone/>
                      </a:pPr>
                      <a:r>
                        <a:rPr lang="en-US" sz="900" dirty="0"/>
                        <a:t>Requires a lawyer to abide by the client’s decisions concerning the objectives of the representation</a:t>
                      </a:r>
                    </a:p>
                    <a:p>
                      <a:pPr marL="180000" lvl="1" indent="-180000">
                        <a:spcAft>
                          <a:spcPts val="0"/>
                        </a:spcAft>
                      </a:pPr>
                      <a:r>
                        <a:rPr lang="en-US" sz="900" dirty="0"/>
                        <a:t>1.2(d) Prohibits a lawyer from assisting a client in conduct that the lawyer knows is criminal or fraudulent. </a:t>
                      </a:r>
                    </a:p>
                    <a:p>
                      <a:pPr marL="180000" lvl="1" indent="-180000">
                        <a:spcAft>
                          <a:spcPts val="0"/>
                        </a:spcAft>
                      </a:pPr>
                      <a:r>
                        <a:rPr lang="en-US" sz="900" dirty="0"/>
                        <a:t>“Knowledge” under the rule is defined as actual knowledge of the fact, which may be inferred from the circumstances (Rule 1.0(f))</a:t>
                      </a:r>
                    </a:p>
                  </a:txBody>
                  <a:tcPr/>
                </a:tc>
                <a:extLst>
                  <a:ext uri="{0D108BD9-81ED-4DB2-BD59-A6C34878D82A}">
                    <a16:rowId xmlns:a16="http://schemas.microsoft.com/office/drawing/2014/main" val="1757445729"/>
                  </a:ext>
                </a:extLst>
              </a:tr>
              <a:tr h="222321">
                <a:tc>
                  <a:txBody>
                    <a:bodyPr/>
                    <a:lstStyle/>
                    <a:p>
                      <a:r>
                        <a:rPr lang="en-US" sz="900" b="1" dirty="0">
                          <a:solidFill>
                            <a:schemeClr val="bg1"/>
                          </a:solidFill>
                        </a:rPr>
                        <a:t>Rule 1.6 – Confidentiality </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marL="0" lvl="1" indent="0">
                        <a:buNone/>
                      </a:pPr>
                      <a:r>
                        <a:rPr lang="en-US" sz="900" dirty="0"/>
                        <a:t>No disclosure about the representation of a client unless the client gives informed consent.</a:t>
                      </a:r>
                    </a:p>
                  </a:txBody>
                  <a:tcPr anchor="ctr"/>
                </a:tc>
                <a:extLst>
                  <a:ext uri="{0D108BD9-81ED-4DB2-BD59-A6C34878D82A}">
                    <a16:rowId xmlns:a16="http://schemas.microsoft.com/office/drawing/2014/main" val="2682155439"/>
                  </a:ext>
                </a:extLst>
              </a:tr>
              <a:tr h="663128">
                <a:tc>
                  <a:txBody>
                    <a:bodyPr/>
                    <a:lstStyle/>
                    <a:p>
                      <a:r>
                        <a:rPr lang="en-US" sz="900" b="1" dirty="0">
                          <a:solidFill>
                            <a:schemeClr val="bg1"/>
                          </a:solidFill>
                        </a:rPr>
                        <a:t>Rule 1.7 – Conflicts of Interest- Current Clients </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lvl="1">
                        <a:spcAft>
                          <a:spcPts val="0"/>
                        </a:spcAft>
                      </a:pPr>
                      <a:r>
                        <a:rPr lang="en-US" sz="900" dirty="0"/>
                        <a:t>Addresses concurrent representations: “Except as provided in paragraph (b), a lawyer shall not represent a client if the representation involves a concurrent conflict of interest.” MRPC 1.7(a). </a:t>
                      </a:r>
                    </a:p>
                    <a:p>
                      <a:pPr lvl="1">
                        <a:spcAft>
                          <a:spcPts val="0"/>
                        </a:spcAft>
                      </a:pPr>
                      <a:r>
                        <a:rPr lang="en-US" sz="900" dirty="0"/>
                        <a:t>Generally, the rule prohibits representation of clients with conflicting interests unless informed consent is obtained and other conditions met.</a:t>
                      </a:r>
                    </a:p>
                  </a:txBody>
                  <a:tcPr/>
                </a:tc>
                <a:extLst>
                  <a:ext uri="{0D108BD9-81ED-4DB2-BD59-A6C34878D82A}">
                    <a16:rowId xmlns:a16="http://schemas.microsoft.com/office/drawing/2014/main" val="4009041825"/>
                  </a:ext>
                </a:extLst>
              </a:tr>
              <a:tr h="956999">
                <a:tc>
                  <a:txBody>
                    <a:bodyPr/>
                    <a:lstStyle/>
                    <a:p>
                      <a:r>
                        <a:rPr lang="en-US" sz="900" b="1" dirty="0">
                          <a:solidFill>
                            <a:schemeClr val="bg1"/>
                          </a:solidFill>
                        </a:rPr>
                        <a:t>Rule 1.9 Duties to Former Clients</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lvl="1">
                        <a:spcAft>
                          <a:spcPts val="0"/>
                        </a:spcAft>
                      </a:pPr>
                      <a:r>
                        <a:rPr lang="en-US" sz="900" dirty="0"/>
                        <a:t>Generally, the rule governs when former representations create conflicts: “A lawyer who has formerly represented a client in a matter shall not thereafter represent another person in the same or a substantially related matter in which that person’s interests are materially adverse to the interests of the former client unless the former client gives informed consent, confirmed in writing.” MRPC 1.9(a).</a:t>
                      </a:r>
                    </a:p>
                    <a:p>
                      <a:pPr lvl="1">
                        <a:spcAft>
                          <a:spcPts val="0"/>
                        </a:spcAft>
                      </a:pPr>
                      <a:r>
                        <a:rPr lang="en-US" sz="900" dirty="0"/>
                        <a:t>Restricts attorneys from representing new clients with interests adverse to former clients without consent.</a:t>
                      </a:r>
                    </a:p>
                    <a:p>
                      <a:pPr lvl="1">
                        <a:spcAft>
                          <a:spcPts val="0"/>
                        </a:spcAft>
                      </a:pPr>
                      <a:r>
                        <a:rPr lang="en-US" sz="900" dirty="0"/>
                        <a:t>Protects confidential information of former clients.</a:t>
                      </a:r>
                    </a:p>
                  </a:txBody>
                  <a:tcPr/>
                </a:tc>
                <a:extLst>
                  <a:ext uri="{0D108BD9-81ED-4DB2-BD59-A6C34878D82A}">
                    <a16:rowId xmlns:a16="http://schemas.microsoft.com/office/drawing/2014/main" val="1512894627"/>
                  </a:ext>
                </a:extLst>
              </a:tr>
              <a:tr h="956999">
                <a:tc>
                  <a:txBody>
                    <a:bodyPr/>
                    <a:lstStyle/>
                    <a:p>
                      <a:r>
                        <a:rPr lang="en-US" sz="900" b="1" dirty="0">
                          <a:solidFill>
                            <a:schemeClr val="bg1"/>
                          </a:solidFill>
                        </a:rPr>
                        <a:t>Rule 1.13 – Organization as a Client</a:t>
                      </a:r>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43A2"/>
                    </a:solidFill>
                  </a:tcPr>
                </a:tc>
                <a:tc>
                  <a:txBody>
                    <a:bodyPr/>
                    <a:lstStyle/>
                    <a:p>
                      <a:pPr marL="0" lvl="1" indent="0">
                        <a:spcAft>
                          <a:spcPts val="0"/>
                        </a:spcAft>
                        <a:buNone/>
                      </a:pPr>
                      <a:r>
                        <a:rPr lang="en-US" sz="900" dirty="0"/>
                        <a:t>Governs disclosure obligations for potential misconduct an organizational client.</a:t>
                      </a:r>
                    </a:p>
                    <a:p>
                      <a:pPr marL="180000" lvl="1" indent="-180000">
                        <a:spcAft>
                          <a:spcPts val="0"/>
                        </a:spcAft>
                      </a:pPr>
                      <a:r>
                        <a:rPr lang="en-US" sz="900" dirty="0"/>
                        <a:t>Rule 1.13 also provides, A lawyer representing an organization may also represent any of its directors, officers, employees, members, shareholders or other constituents, subject to the provisions of Rule 1.7. If the organization’s consent to the dual representation is required by Rule 1.7, the consent shall be given by an appropriate official of the organization other than the individual who is to be represented, or by the shareholders. MRPC 1.13(g). </a:t>
                      </a:r>
                    </a:p>
                  </a:txBody>
                  <a:tcPr/>
                </a:tc>
                <a:extLst>
                  <a:ext uri="{0D108BD9-81ED-4DB2-BD59-A6C34878D82A}">
                    <a16:rowId xmlns:a16="http://schemas.microsoft.com/office/drawing/2014/main" val="1136137490"/>
                  </a:ext>
                </a:extLst>
              </a:tr>
              <a:tr h="601877">
                <a:tc>
                  <a:txBody>
                    <a:bodyPr/>
                    <a:lstStyle/>
                    <a:p>
                      <a:r>
                        <a:rPr lang="en-US" sz="900" b="1" dirty="0">
                          <a:solidFill>
                            <a:schemeClr val="bg1"/>
                          </a:solidFill>
                        </a:rPr>
                        <a:t>Rule 1.16 – Declining or Terminating a Representation</a:t>
                      </a:r>
                    </a:p>
                  </a:txBody>
                  <a:tcPr>
                    <a:lnT w="12700" cap="flat" cmpd="sng" algn="ctr">
                      <a:solidFill>
                        <a:schemeClr val="bg1"/>
                      </a:solidFill>
                      <a:prstDash val="solid"/>
                      <a:round/>
                      <a:headEnd type="none" w="med" len="med"/>
                      <a:tailEnd type="none" w="med" len="med"/>
                    </a:lnT>
                    <a:solidFill>
                      <a:srgbClr val="8C43A2"/>
                    </a:solidFill>
                  </a:tcPr>
                </a:tc>
                <a:tc>
                  <a:txBody>
                    <a:bodyPr/>
                    <a:lstStyle/>
                    <a:p>
                      <a:pPr marL="0" lvl="1" indent="0">
                        <a:buNone/>
                      </a:pPr>
                      <a:r>
                        <a:rPr lang="en-US" sz="900" dirty="0"/>
                        <a:t>Circumstances when a lawyer must withdraw (1.16(a)) and when a lawyers is permitted to withdraw (1.16(b)) from a representation.</a:t>
                      </a:r>
                    </a:p>
                  </a:txBody>
                  <a:tcPr/>
                </a:tc>
                <a:extLst>
                  <a:ext uri="{0D108BD9-81ED-4DB2-BD59-A6C34878D82A}">
                    <a16:rowId xmlns:a16="http://schemas.microsoft.com/office/drawing/2014/main" val="3530973312"/>
                  </a:ext>
                </a:extLst>
              </a:tr>
            </a:tbl>
          </a:graphicData>
        </a:graphic>
      </p:graphicFrame>
      <p:graphicFrame>
        <p:nvGraphicFramePr>
          <p:cNvPr id="4" name="think-cell data - do not delete" hidden="1">
            <a:extLst>
              <a:ext uri="{FF2B5EF4-FFF2-40B4-BE49-F238E27FC236}">
                <a16:creationId xmlns:a16="http://schemas.microsoft.com/office/drawing/2014/main" id="{88BBFDDE-5925-B19C-3343-650E45159A8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40" imgH="240" progId="TCLayout.ActiveDocument.1">
                  <p:embed/>
                </p:oleObj>
              </mc:Choice>
              <mc:Fallback>
                <p:oleObj name="think-cell Slide" r:id="rId5" imgW="240" imgH="240" progId="TCLayout.ActiveDocument.1">
                  <p:embed/>
                  <p:pic>
                    <p:nvPicPr>
                      <p:cNvPr id="4" name="think-cell data - do not delete" hidden="1">
                        <a:extLst>
                          <a:ext uri="{FF2B5EF4-FFF2-40B4-BE49-F238E27FC236}">
                            <a16:creationId xmlns:a16="http://schemas.microsoft.com/office/drawing/2014/main" id="{88BBFDDE-5925-B19C-3343-650E45159A8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226EF071-A9A5-2AE7-B158-C266C34373F7}"/>
              </a:ext>
            </a:extLst>
          </p:cNvPr>
          <p:cNvSpPr>
            <a:spLocks noGrp="1"/>
          </p:cNvSpPr>
          <p:nvPr>
            <p:ph type="title"/>
          </p:nvPr>
        </p:nvSpPr>
        <p:spPr>
          <a:xfrm>
            <a:off x="276225" y="423158"/>
            <a:ext cx="8594725" cy="325139"/>
          </a:xfrm>
        </p:spPr>
        <p:txBody>
          <a:bodyPr vert="horz"/>
          <a:lstStyle/>
          <a:p>
            <a:r>
              <a:rPr lang="en-US" dirty="0"/>
              <a:t>Key Rules of Professional Conduct</a:t>
            </a:r>
          </a:p>
        </p:txBody>
      </p:sp>
      <p:sp>
        <p:nvSpPr>
          <p:cNvPr id="3" name="Footnote">
            <a:extLst>
              <a:ext uri="{FF2B5EF4-FFF2-40B4-BE49-F238E27FC236}">
                <a16:creationId xmlns:a16="http://schemas.microsoft.com/office/drawing/2014/main" id="{E7E680BE-AC24-72D1-7417-3F7EB3CD5081}"/>
              </a:ext>
            </a:extLst>
          </p:cNvPr>
          <p:cNvSpPr txBox="1">
            <a:spLocks/>
          </p:cNvSpPr>
          <p:nvPr>
            <p:custDataLst>
              <p:tags r:id="rId2"/>
            </p:custDataLst>
          </p:nvPr>
        </p:nvSpPr>
        <p:spPr>
          <a:xfrm>
            <a:off x="276225" y="6448423"/>
            <a:ext cx="6810375" cy="368300"/>
          </a:xfrm>
          <a:prstGeom prst="rect">
            <a:avLst/>
          </a:prstGeom>
        </p:spPr>
        <p:txBody>
          <a:bodyPr vert="horz" wrap="square" lIns="0" tIns="0" rIns="0" bIns="0" rtlCol="0" anchor="ctr">
            <a:noAutofit/>
          </a:bodyPr>
          <a:lstStyle>
            <a:lvl1pPr marL="0" indent="0" algn="l" defTabSz="365756" rtl="0" eaLnBrk="1" fontAlgn="base" hangingPunct="1">
              <a:lnSpc>
                <a:spcPct val="100000"/>
              </a:lnSpc>
              <a:spcBef>
                <a:spcPts val="0"/>
              </a:spcBef>
              <a:spcAft>
                <a:spcPts val="0"/>
              </a:spcAft>
              <a:buClrTx/>
              <a:buFontTx/>
              <a:buNone/>
              <a:tabLst>
                <a:tab pos="0" algn="l"/>
                <a:tab pos="182880" algn="l"/>
              </a:tabLst>
              <a:defRPr lang="en-US" sz="900" b="0" u="none" baseline="0" dirty="0" smtClean="0">
                <a:solidFill>
                  <a:schemeClr val="bg2"/>
                </a:solidFill>
                <a:uFill>
                  <a:solidFill>
                    <a:schemeClr val="accent5"/>
                  </a:solidFill>
                </a:uFill>
                <a:latin typeface="+mn-lt"/>
                <a:ea typeface="+mn-ea"/>
                <a:cs typeface="+mn-cs"/>
              </a:defRPr>
            </a:lvl1pPr>
            <a:lvl2pPr marL="182880" indent="-182880" algn="l" defTabSz="365756" rtl="0" eaLnBrk="1" fontAlgn="base" hangingPunct="1">
              <a:lnSpc>
                <a:spcPct val="100000"/>
              </a:lnSpc>
              <a:spcBef>
                <a:spcPts val="0"/>
              </a:spcBef>
              <a:spcAft>
                <a:spcPts val="0"/>
              </a:spcAft>
              <a:buClr>
                <a:schemeClr val="bg2"/>
              </a:buClr>
              <a:buFont typeface="+mn-lt"/>
              <a:buAutoNum type="arabicPeriod"/>
              <a:tabLst>
                <a:tab pos="0" algn="l"/>
                <a:tab pos="182880" algn="l"/>
              </a:tabLst>
              <a:defRPr lang="en-US" sz="900" b="0" baseline="0" dirty="0" smtClean="0">
                <a:solidFill>
                  <a:schemeClr val="bg2"/>
                </a:solidFill>
                <a:latin typeface="+mn-lt"/>
                <a:ea typeface="+mn-ea"/>
                <a:cs typeface="+mn-cs"/>
              </a:defRPr>
            </a:lvl2pPr>
            <a:lvl3pPr marL="36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a:solidFill>
                  <a:schemeClr val="tx1"/>
                </a:solidFill>
                <a:latin typeface="+mn-lt"/>
                <a:ea typeface="+mn-ea"/>
                <a:cs typeface="+mn-cs"/>
              </a:defRPr>
            </a:lvl3pPr>
            <a:lvl4pPr marL="540000" indent="-180000" algn="l" defTabSz="365756" rtl="0" eaLnBrk="1" fontAlgn="base" hangingPunct="1">
              <a:lnSpc>
                <a:spcPct val="110000"/>
              </a:lnSpc>
              <a:spcBef>
                <a:spcPts val="0"/>
              </a:spcBef>
              <a:spcAft>
                <a:spcPts val="600"/>
              </a:spcAft>
              <a:buClrTx/>
              <a:buFont typeface="Arial" panose="020B0604020202020204" pitchFamily="34" charset="0"/>
              <a:buChar char="•"/>
              <a:defRPr sz="1000" b="0">
                <a:solidFill>
                  <a:schemeClr val="tx1"/>
                </a:solidFill>
                <a:latin typeface="+mn-lt"/>
                <a:ea typeface="+mn-ea"/>
                <a:cs typeface="+mn-cs"/>
              </a:defRPr>
            </a:lvl4pPr>
            <a:lvl5pPr marL="720000" indent="-180000" algn="l" defTabSz="365756" rtl="0" eaLnBrk="1" fontAlgn="base" hangingPunct="1">
              <a:lnSpc>
                <a:spcPct val="110000"/>
              </a:lnSpc>
              <a:spcBef>
                <a:spcPts val="0"/>
              </a:spcBef>
              <a:spcAft>
                <a:spcPts val="600"/>
              </a:spcAft>
              <a:buClrTx/>
              <a:buFont typeface="Arial" panose="020F0502020204030204" pitchFamily="34" charset="0"/>
              <a:buChar char="−"/>
              <a:defRPr sz="1000" b="0" baseline="0">
                <a:solidFill>
                  <a:schemeClr val="tx1"/>
                </a:solidFill>
                <a:latin typeface="+mn-lt"/>
                <a:ea typeface="+mn-ea"/>
                <a:cs typeface="+mn-cs"/>
              </a:defRPr>
            </a:lvl5pPr>
            <a:lvl6pPr marL="0" indent="0" algn="l" defTabSz="365756" rtl="0" eaLnBrk="1" fontAlgn="base" hangingPunct="1">
              <a:lnSpc>
                <a:spcPct val="110000"/>
              </a:lnSpc>
              <a:spcBef>
                <a:spcPts val="0"/>
              </a:spcBef>
              <a:spcAft>
                <a:spcPts val="600"/>
              </a:spcAft>
              <a:buClrTx/>
              <a:buFont typeface="Arial"/>
              <a:buNone/>
              <a:defRPr sz="900" b="0" baseline="0">
                <a:solidFill>
                  <a:schemeClr val="bg2"/>
                </a:solidFill>
                <a:latin typeface="+mn-lt"/>
                <a:ea typeface="+mn-ea"/>
                <a:cs typeface="+mn-cs"/>
              </a:defRPr>
            </a:lvl6pPr>
            <a:lvl7pPr eaLnBrk="1" hangingPunct="1">
              <a:lnSpc>
                <a:spcPct val="110000"/>
              </a:lnSpc>
              <a:spcBef>
                <a:spcPct val="0"/>
              </a:spcBef>
              <a:spcAft>
                <a:spcPts val="600"/>
              </a:spcAft>
              <a:defRPr sz="1000" b="1">
                <a:solidFill>
                  <a:schemeClr val="tx1"/>
                </a:solidFill>
                <a:latin typeface="+mn-lt"/>
              </a:defRPr>
            </a:lvl7pPr>
            <a:lvl8pPr eaLnBrk="1" hangingPunct="1">
              <a:lnSpc>
                <a:spcPct val="110000"/>
              </a:lnSpc>
              <a:spcBef>
                <a:spcPct val="0"/>
              </a:spcBef>
              <a:spcAft>
                <a:spcPts val="600"/>
              </a:spcAft>
              <a:defRPr sz="1600" i="1" baseline="0">
                <a:solidFill>
                  <a:schemeClr val="bg2"/>
                </a:solidFill>
                <a:latin typeface="+mn-lt"/>
              </a:defRPr>
            </a:lvl8pPr>
            <a:lvl9pPr eaLnBrk="1" hangingPunct="1">
              <a:lnSpc>
                <a:spcPct val="110000"/>
              </a:lnSpc>
              <a:spcBef>
                <a:spcPct val="0"/>
              </a:spcBef>
              <a:spcAft>
                <a:spcPts val="600"/>
              </a:spcAft>
              <a:defRPr sz="1000" cap="all" baseline="0">
                <a:solidFill>
                  <a:schemeClr val="bg2"/>
                </a:solidFill>
                <a:latin typeface="+mn-lt"/>
              </a:defRPr>
            </a:lvl9pPr>
          </a:lstStyle>
          <a:p>
            <a:r>
              <a:rPr lang="en-US" altLang="zh-TW" dirty="0"/>
              <a:t>(1) Refer to </a:t>
            </a:r>
            <a:r>
              <a:rPr lang="en-US" altLang="zh-TW" i="1" dirty="0"/>
              <a:t>“Appendix A - Combined US Rules State Comparison”</a:t>
            </a:r>
            <a:r>
              <a:rPr lang="en-US" altLang="zh-TW" dirty="0"/>
              <a:t> for a comparison of the ABA Model Rules of Professional Conduct by jurisdiction.</a:t>
            </a:r>
          </a:p>
        </p:txBody>
      </p:sp>
    </p:spTree>
    <p:extLst>
      <p:ext uri="{BB962C8B-B14F-4D97-AF65-F5344CB8AC3E}">
        <p14:creationId xmlns:p14="http://schemas.microsoft.com/office/powerpoint/2010/main" val="1549874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0CA41-3E28-65C0-3115-0085D8A72070}"/>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D25FF32E-65AA-E608-BD59-EE0150171B90}"/>
              </a:ext>
            </a:extLst>
          </p:cNvPr>
          <p:cNvSpPr/>
          <p:nvPr/>
        </p:nvSpPr>
        <p:spPr bwMode="gray">
          <a:xfrm>
            <a:off x="457200" y="1907150"/>
            <a:ext cx="8183564" cy="1767331"/>
          </a:xfrm>
          <a:prstGeom prst="rect">
            <a:avLst/>
          </a:prstGeom>
          <a:solidFill>
            <a:srgbClr val="8C43A2"/>
          </a:solidFill>
        </p:spPr>
        <p:txBody>
          <a:bodyPr vert="horz" wrap="square" lIns="182880" tIns="91440" rIns="182880" bIns="91440" rtlCol="0" anchor="t" anchorCtr="0">
            <a:noAutofit/>
          </a:bodyPr>
          <a:lstStyle/>
          <a:p>
            <a:r>
              <a:rPr lang="en-US" sz="1400" b="1" dirty="0">
                <a:solidFill>
                  <a:schemeClr val="bg1"/>
                </a:solidFill>
              </a:rPr>
              <a:t>Canon 3 - A judge should perform the Duties of the Office, Fairly, Impartially and Diligently.</a:t>
            </a:r>
          </a:p>
          <a:p>
            <a:pPr lvl="1"/>
            <a:r>
              <a:rPr lang="en-US" sz="1400" b="1" dirty="0">
                <a:solidFill>
                  <a:schemeClr val="bg1"/>
                </a:solidFill>
              </a:rPr>
              <a:t>3(A)(3) A judge should be patient, dignified, respectful and courteous to litigants, jurors, witnesses, lawyers and others with whom the judge deals in an official capacity. A judge should require similar conduct by those subject to the judge’s control, including lawyers.</a:t>
            </a:r>
          </a:p>
        </p:txBody>
      </p:sp>
      <p:graphicFrame>
        <p:nvGraphicFramePr>
          <p:cNvPr id="4" name="think-cell data - do not delete" hidden="1">
            <a:extLst>
              <a:ext uri="{FF2B5EF4-FFF2-40B4-BE49-F238E27FC236}">
                <a16:creationId xmlns:a16="http://schemas.microsoft.com/office/drawing/2014/main" id="{1012AB98-E2A9-E257-C192-AD117DF90A3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4" name="think-cell data - do not delete" hidden="1">
                        <a:extLst>
                          <a:ext uri="{FF2B5EF4-FFF2-40B4-BE49-F238E27FC236}">
                            <a16:creationId xmlns:a16="http://schemas.microsoft.com/office/drawing/2014/main" id="{1012AB98-E2A9-E257-C192-AD117DF90A3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9E94636-0F16-AF1E-D7F1-E07E4782A784}"/>
              </a:ext>
            </a:extLst>
          </p:cNvPr>
          <p:cNvSpPr>
            <a:spLocks noGrp="1"/>
          </p:cNvSpPr>
          <p:nvPr>
            <p:ph type="title"/>
          </p:nvPr>
        </p:nvSpPr>
        <p:spPr/>
        <p:txBody>
          <a:bodyPr vert="horz"/>
          <a:lstStyle/>
          <a:p>
            <a:r>
              <a:rPr lang="en-US" dirty="0"/>
              <a:t>Judicial Canons</a:t>
            </a:r>
          </a:p>
        </p:txBody>
      </p:sp>
      <p:sp>
        <p:nvSpPr>
          <p:cNvPr id="7" name="TextBox 6">
            <a:extLst>
              <a:ext uri="{FF2B5EF4-FFF2-40B4-BE49-F238E27FC236}">
                <a16:creationId xmlns:a16="http://schemas.microsoft.com/office/drawing/2014/main" id="{E83E560A-F447-CAB9-C74A-29BF1C50AB7A}"/>
              </a:ext>
            </a:extLst>
          </p:cNvPr>
          <p:cNvSpPr txBox="1"/>
          <p:nvPr/>
        </p:nvSpPr>
        <p:spPr>
          <a:xfrm>
            <a:off x="457199" y="3903081"/>
            <a:ext cx="8183565" cy="1964319"/>
          </a:xfrm>
          <a:prstGeom prst="rect">
            <a:avLst/>
          </a:prstGeom>
          <a:solidFill>
            <a:schemeClr val="accent6"/>
          </a:solidFill>
        </p:spPr>
        <p:txBody>
          <a:bodyPr vert="horz" wrap="square" lIns="73152" tIns="73152" rIns="73152" bIns="73152" rtlCol="0">
            <a:noAutofit/>
          </a:bodyPr>
          <a:lstStyle/>
          <a:p>
            <a:pPr marL="0" lvl="1" indent="0">
              <a:buNone/>
            </a:pPr>
            <a:r>
              <a:rPr lang="en-US" sz="1400" dirty="0"/>
              <a:t>Judges are prohibited from ex parte communications.  Law clerks are included in this prohibition.</a:t>
            </a:r>
          </a:p>
          <a:p>
            <a:pPr marL="0" lvl="1" indent="0">
              <a:buNone/>
            </a:pPr>
            <a:r>
              <a:rPr lang="en-US" sz="1400" dirty="0"/>
              <a:t>Kinds of questions that you can ask chambers ex parte:</a:t>
            </a:r>
          </a:p>
          <a:p>
            <a:pPr lvl="1"/>
            <a:r>
              <a:rPr lang="en-US" sz="1400" dirty="0"/>
              <a:t>Administrative (i.e. calendar availability; procedures not detailed on website)</a:t>
            </a:r>
          </a:p>
          <a:p>
            <a:pPr lvl="1"/>
            <a:r>
              <a:rPr lang="en-US" sz="1400" dirty="0"/>
              <a:t>Non-case related contact (i.e. invitation to speak at a CLE)</a:t>
            </a:r>
          </a:p>
          <a:p>
            <a:pPr marL="0" lvl="1" indent="0">
              <a:buNone/>
            </a:pPr>
            <a:endParaRPr lang="en-US" sz="1200" dirty="0"/>
          </a:p>
        </p:txBody>
      </p:sp>
      <p:sp>
        <p:nvSpPr>
          <p:cNvPr id="9" name="SubHeader1NL">
            <a:extLst>
              <a:ext uri="{FF2B5EF4-FFF2-40B4-BE49-F238E27FC236}">
                <a16:creationId xmlns:a16="http://schemas.microsoft.com/office/drawing/2014/main" id="{04F2EB03-275E-326E-730B-27C1DF7AA495}"/>
              </a:ext>
            </a:extLst>
          </p:cNvPr>
          <p:cNvSpPr>
            <a:spLocks/>
          </p:cNvSpPr>
          <p:nvPr/>
        </p:nvSpPr>
        <p:spPr bwMode="gray">
          <a:xfrm>
            <a:off x="457200" y="1676400"/>
            <a:ext cx="8183564" cy="93081"/>
          </a:xfrm>
          <a:prstGeom prst="callout1">
            <a:avLst>
              <a:gd name="adj1" fmla="val 100000"/>
              <a:gd name="adj2" fmla="val 100000"/>
              <a:gd name="adj3" fmla="val 100000"/>
              <a:gd name="adj4" fmla="val 0"/>
            </a:avLst>
          </a:prstGeom>
          <a:noFill/>
          <a:ln w="9525" cap="flat" cmpd="sng" algn="ctr">
            <a:noFill/>
            <a:prstDash val="solid"/>
            <a:round/>
            <a:headEnd type="none" w="med" len="med"/>
            <a:tailEnd type="none" w="med" len="med"/>
          </a:ln>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accent5"/>
                </a:solidFill>
                <a:prstDash val="solid"/>
                <a:round/>
                <a:headEnd type="none" w="med" len="med"/>
                <a:tailEnd type="none" w="med" len="med"/>
              </a14:hiddenLine>
            </a:ext>
          </a:extLst>
        </p:spPr>
        <p:txBody>
          <a:bodyPr vert="horz" wrap="square" lIns="0" tIns="0" rIns="0" bIns="73152" rtlCol="0" anchor="b" anchorCtr="0">
            <a:noAutofit/>
          </a:bodyPr>
          <a:lstStyle/>
          <a:p>
            <a:pPr>
              <a:lnSpc>
                <a:spcPct val="90000"/>
              </a:lnSpc>
            </a:pPr>
            <a:r>
              <a:rPr lang="en-US" sz="1600" b="1" dirty="0"/>
              <a:t>United States Federal Judges are bound by the Codes of Conduct which contains 5 canons.  </a:t>
            </a:r>
            <a:r>
              <a:rPr lang="en-US" sz="1600" b="1" u="sng" dirty="0"/>
              <a:t>Canon 3</a:t>
            </a:r>
            <a:r>
              <a:rPr lang="en-US" sz="1600" b="1" dirty="0"/>
              <a:t> is the post relevant with regards to ethical considerations. </a:t>
            </a:r>
          </a:p>
        </p:txBody>
      </p:sp>
      <p:pic>
        <p:nvPicPr>
          <p:cNvPr id="14" name="Graphic 13">
            <a:extLst>
              <a:ext uri="{FF2B5EF4-FFF2-40B4-BE49-F238E27FC236}">
                <a16:creationId xmlns:a16="http://schemas.microsoft.com/office/drawing/2014/main" id="{283FA4F2-D5BC-7CAE-E696-A0FBAD244F6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620000" y="4800600"/>
            <a:ext cx="914400" cy="914400"/>
          </a:xfrm>
          <a:prstGeom prst="rect">
            <a:avLst/>
          </a:prstGeom>
        </p:spPr>
      </p:pic>
    </p:spTree>
    <p:extLst>
      <p:ext uri="{BB962C8B-B14F-4D97-AF65-F5344CB8AC3E}">
        <p14:creationId xmlns:p14="http://schemas.microsoft.com/office/powerpoint/2010/main" val="2866256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B9E9AD8-BF44-ED84-85F3-6CE331D2BAF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4" name="think-cell data - do not delete" hidden="1">
                        <a:extLst>
                          <a:ext uri="{FF2B5EF4-FFF2-40B4-BE49-F238E27FC236}">
                            <a16:creationId xmlns:a16="http://schemas.microsoft.com/office/drawing/2014/main" id="{FB9E9AD8-BF44-ED84-85F3-6CE331D2BAF2}"/>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BF5F478-98D2-342F-C067-BB3096F8A255}"/>
              </a:ext>
            </a:extLst>
          </p:cNvPr>
          <p:cNvSpPr>
            <a:spLocks noGrp="1"/>
          </p:cNvSpPr>
          <p:nvPr>
            <p:ph type="title"/>
          </p:nvPr>
        </p:nvSpPr>
        <p:spPr/>
        <p:txBody>
          <a:bodyPr vert="horz"/>
          <a:lstStyle/>
          <a:p>
            <a:r>
              <a:rPr lang="en-US" dirty="0"/>
              <a:t>Professionals and advisory team members must be prepared to address any ethical issues that arise</a:t>
            </a:r>
          </a:p>
        </p:txBody>
      </p:sp>
      <p:sp>
        <p:nvSpPr>
          <p:cNvPr id="5" name="Rectangle 4">
            <a:extLst>
              <a:ext uri="{FF2B5EF4-FFF2-40B4-BE49-F238E27FC236}">
                <a16:creationId xmlns:a16="http://schemas.microsoft.com/office/drawing/2014/main" id="{E888A127-7BFF-F114-94EB-A93D14F79A50}"/>
              </a:ext>
            </a:extLst>
          </p:cNvPr>
          <p:cNvSpPr/>
          <p:nvPr/>
        </p:nvSpPr>
        <p:spPr bwMode="gray">
          <a:xfrm>
            <a:off x="276226" y="1143000"/>
            <a:ext cx="3152774" cy="4343400"/>
          </a:xfrm>
          <a:prstGeom prst="rect">
            <a:avLst/>
          </a:prstGeom>
          <a:solidFill>
            <a:srgbClr val="8C43A2"/>
          </a:solidFill>
        </p:spPr>
        <p:txBody>
          <a:bodyPr vert="horz" wrap="square" lIns="182880" tIns="91440" rIns="182880" bIns="91440" rtlCol="0" anchor="t" anchorCtr="0">
            <a:noAutofit/>
          </a:bodyPr>
          <a:lstStyle/>
          <a:p>
            <a:r>
              <a:rPr lang="en-US" sz="1400" b="1" dirty="0">
                <a:solidFill>
                  <a:schemeClr val="bg1"/>
                </a:solidFill>
              </a:rPr>
              <a:t>Although few restructurings are triggered by ethics </a:t>
            </a:r>
            <a:br>
              <a:rPr lang="en-US" sz="1400" b="1" dirty="0">
                <a:solidFill>
                  <a:schemeClr val="bg1"/>
                </a:solidFill>
              </a:rPr>
            </a:br>
            <a:r>
              <a:rPr lang="en-US" sz="1400" b="1" dirty="0">
                <a:solidFill>
                  <a:schemeClr val="bg1"/>
                </a:solidFill>
              </a:rPr>
              <a:t>issues, every </a:t>
            </a:r>
            <a:br>
              <a:rPr lang="en-US" sz="1400" b="1" dirty="0">
                <a:solidFill>
                  <a:schemeClr val="bg1"/>
                </a:solidFill>
              </a:rPr>
            </a:br>
            <a:r>
              <a:rPr lang="en-US" sz="1400" b="1" dirty="0">
                <a:solidFill>
                  <a:schemeClr val="bg1"/>
                </a:solidFill>
              </a:rPr>
              <a:t>turnaround has the potential for ethics </a:t>
            </a:r>
            <a:br>
              <a:rPr lang="en-US" sz="1400" b="1" dirty="0">
                <a:solidFill>
                  <a:schemeClr val="bg1"/>
                </a:solidFill>
              </a:rPr>
            </a:br>
            <a:r>
              <a:rPr lang="en-US" sz="1400" b="1" dirty="0">
                <a:solidFill>
                  <a:schemeClr val="bg1"/>
                </a:solidFill>
              </a:rPr>
              <a:t>issues to arise </a:t>
            </a:r>
            <a:br>
              <a:rPr lang="en-US" sz="1400" b="1" dirty="0">
                <a:solidFill>
                  <a:schemeClr val="bg1"/>
                </a:solidFill>
              </a:rPr>
            </a:br>
            <a:r>
              <a:rPr lang="en-US" sz="1400" b="1" dirty="0">
                <a:solidFill>
                  <a:schemeClr val="bg1"/>
                </a:solidFill>
              </a:rPr>
              <a:t>during the engagement</a:t>
            </a:r>
          </a:p>
        </p:txBody>
      </p:sp>
      <p:sp>
        <p:nvSpPr>
          <p:cNvPr id="6" name="Kicker">
            <a:extLst>
              <a:ext uri="{FF2B5EF4-FFF2-40B4-BE49-F238E27FC236}">
                <a16:creationId xmlns:a16="http://schemas.microsoft.com/office/drawing/2014/main" id="{8D307728-79AF-0DCE-9A7B-E1FFC92C74DA}"/>
              </a:ext>
            </a:extLst>
          </p:cNvPr>
          <p:cNvSpPr>
            <a:spLocks noRot="1" noMove="1" noResize="1"/>
          </p:cNvSpPr>
          <p:nvPr>
            <p:custDataLst>
              <p:tags r:id="rId2"/>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Awareness helps to strengthen both prevention of potential ethics issues and effectiveness in managing ethics issues should they arise</a:t>
            </a:r>
          </a:p>
        </p:txBody>
      </p:sp>
      <p:sp>
        <p:nvSpPr>
          <p:cNvPr id="7" name="TextBox 6">
            <a:extLst>
              <a:ext uri="{FF2B5EF4-FFF2-40B4-BE49-F238E27FC236}">
                <a16:creationId xmlns:a16="http://schemas.microsoft.com/office/drawing/2014/main" id="{30E4CEB8-386A-B7D1-E6B6-4228CC177458}"/>
              </a:ext>
            </a:extLst>
          </p:cNvPr>
          <p:cNvSpPr txBox="1"/>
          <p:nvPr/>
        </p:nvSpPr>
        <p:spPr>
          <a:xfrm>
            <a:off x="3657600" y="1508125"/>
            <a:ext cx="5203825" cy="3978275"/>
          </a:xfrm>
          <a:prstGeom prst="rect">
            <a:avLst/>
          </a:prstGeom>
          <a:solidFill>
            <a:schemeClr val="accent6"/>
          </a:solidFill>
        </p:spPr>
        <p:txBody>
          <a:bodyPr vert="horz" wrap="square" lIns="73152" tIns="73152" rIns="73152" bIns="73152" rtlCol="0">
            <a:noAutofit/>
          </a:bodyPr>
          <a:lstStyle/>
          <a:p>
            <a:pPr lvl="1"/>
            <a:r>
              <a:rPr lang="en-US" sz="1200" dirty="0"/>
              <a:t>A company’s board of directors, leadership and employees want to operate their business in an ethical manner</a:t>
            </a:r>
          </a:p>
          <a:p>
            <a:pPr lvl="1"/>
            <a:r>
              <a:rPr lang="en-US" sz="1200" dirty="0"/>
              <a:t>Many companies are proactive about managing ethics</a:t>
            </a:r>
          </a:p>
          <a:p>
            <a:pPr lvl="2"/>
            <a:r>
              <a:rPr lang="en-US" sz="1200" dirty="0"/>
              <a:t>Companies may have an ethics policy, a communication program to ensure employees are aware of the expectations in the policy and a process to manage ethics issues as they arise</a:t>
            </a:r>
          </a:p>
          <a:p>
            <a:pPr lvl="2"/>
            <a:r>
              <a:rPr lang="en-US" sz="1200" dirty="0"/>
              <a:t>Some of these ethics management programs are effective, some are not</a:t>
            </a:r>
          </a:p>
          <a:p>
            <a:pPr lvl="1"/>
            <a:r>
              <a:rPr lang="en-US" sz="1200" dirty="0"/>
              <a:t>There are many actions taken or situations that come about during the average turnaround or restructuring which require the advisory team to prevent potential ethics issues from occurring or resolve actual ethics issues that arise</a:t>
            </a:r>
          </a:p>
          <a:p>
            <a:pPr lvl="1"/>
            <a:r>
              <a:rPr lang="en-US" sz="1200" dirty="0"/>
              <a:t>Communication and management of expectations with clients is critical so as not to run afoul of ethical concerns, both moral and legal</a:t>
            </a:r>
          </a:p>
        </p:txBody>
      </p:sp>
      <p:sp>
        <p:nvSpPr>
          <p:cNvPr id="9" name="SubHeader1NL">
            <a:extLst>
              <a:ext uri="{FF2B5EF4-FFF2-40B4-BE49-F238E27FC236}">
                <a16:creationId xmlns:a16="http://schemas.microsoft.com/office/drawing/2014/main" id="{176380D7-8933-8D5E-ED96-867F34A4270B}"/>
              </a:ext>
            </a:extLst>
          </p:cNvPr>
          <p:cNvSpPr>
            <a:spLocks/>
          </p:cNvSpPr>
          <p:nvPr/>
        </p:nvSpPr>
        <p:spPr bwMode="gray">
          <a:xfrm>
            <a:off x="3655906" y="1149350"/>
            <a:ext cx="5213458" cy="223281"/>
          </a:xfrm>
          <a:prstGeom prst="callout1">
            <a:avLst>
              <a:gd name="adj1" fmla="val 100000"/>
              <a:gd name="adj2" fmla="val 100000"/>
              <a:gd name="adj3" fmla="val 100000"/>
              <a:gd name="adj4" fmla="val 0"/>
            </a:avLst>
          </a:prstGeom>
          <a:noFill/>
          <a:ln w="9525" cap="flat" cmpd="sng" algn="ctr">
            <a:noFill/>
            <a:prstDash val="solid"/>
            <a:round/>
            <a:headEnd type="none" w="med" len="med"/>
            <a:tailEnd type="none" w="med" len="med"/>
          </a:ln>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accent5"/>
                </a:solidFill>
                <a:prstDash val="solid"/>
                <a:round/>
                <a:headEnd type="none" w="med" len="med"/>
                <a:tailEnd type="none" w="med" len="med"/>
              </a14:hiddenLine>
            </a:ext>
          </a:extLst>
        </p:spPr>
        <p:txBody>
          <a:bodyPr vert="horz" wrap="square" lIns="0" tIns="0" rIns="0" bIns="73152" rtlCol="0" anchor="b" anchorCtr="0">
            <a:noAutofit/>
          </a:bodyPr>
          <a:lstStyle/>
          <a:p>
            <a:pPr>
              <a:lnSpc>
                <a:spcPct val="90000"/>
              </a:lnSpc>
            </a:pPr>
            <a:r>
              <a:rPr lang="en-US" sz="1200" b="1" dirty="0"/>
              <a:t>Typically, advisory team members will find that…</a:t>
            </a:r>
          </a:p>
        </p:txBody>
      </p:sp>
      <p:pic>
        <p:nvPicPr>
          <p:cNvPr id="11" name="Graphic 10">
            <a:extLst>
              <a:ext uri="{FF2B5EF4-FFF2-40B4-BE49-F238E27FC236}">
                <a16:creationId xmlns:a16="http://schemas.microsoft.com/office/drawing/2014/main" id="{17602D45-7AC8-0F37-F994-8A793E99DB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286000" y="4267200"/>
            <a:ext cx="985837" cy="943886"/>
          </a:xfrm>
          <a:prstGeom prst="rect">
            <a:avLst/>
          </a:prstGeom>
        </p:spPr>
      </p:pic>
    </p:spTree>
    <p:extLst>
      <p:ext uri="{BB962C8B-B14F-4D97-AF65-F5344CB8AC3E}">
        <p14:creationId xmlns:p14="http://schemas.microsoft.com/office/powerpoint/2010/main" val="2660210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hink-cell data - do not delete" hidden="1">
            <a:extLst>
              <a:ext uri="{FF2B5EF4-FFF2-40B4-BE49-F238E27FC236}">
                <a16:creationId xmlns:a16="http://schemas.microsoft.com/office/drawing/2014/main" id="{574F68EA-25E6-05F5-BA8B-40BAC7DA7033}"/>
              </a:ext>
            </a:extLst>
          </p:cNvPr>
          <p:cNvGraphicFramePr>
            <a:graphicFrameLocks noChangeAspect="1"/>
          </p:cNvGraphicFramePr>
          <p:nvPr>
            <p:custDataLst>
              <p:tags r:id="rId1"/>
            </p:custDataLst>
            <p:extLst>
              <p:ext uri="{D42A27DB-BD31-4B8C-83A1-F6EECF244321}">
                <p14:modId xmlns:p14="http://schemas.microsoft.com/office/powerpoint/2010/main" val="2048182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240" imgH="240" progId="TCLayout.ActiveDocument.1">
                  <p:embed/>
                </p:oleObj>
              </mc:Choice>
              <mc:Fallback>
                <p:oleObj name="think-cell Slide" r:id="rId15" imgW="240" imgH="240" progId="TCLayout.ActiveDocument.1">
                  <p:embed/>
                  <p:pic>
                    <p:nvPicPr>
                      <p:cNvPr id="16" name="think-cell data - do not delete" hidden="1">
                        <a:extLst>
                          <a:ext uri="{FF2B5EF4-FFF2-40B4-BE49-F238E27FC236}">
                            <a16:creationId xmlns:a16="http://schemas.microsoft.com/office/drawing/2014/main" id="{574F68EA-25E6-05F5-BA8B-40BAC7DA7033}"/>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3" name="Oval 2">
            <a:extLst>
              <a:ext uri="{FF2B5EF4-FFF2-40B4-BE49-F238E27FC236}">
                <a16:creationId xmlns:a16="http://schemas.microsoft.com/office/drawing/2014/main" id="{6550696B-B781-03B2-4E8B-D678E2DF31B8}"/>
              </a:ext>
            </a:extLst>
          </p:cNvPr>
          <p:cNvSpPr/>
          <p:nvPr/>
        </p:nvSpPr>
        <p:spPr bwMode="gray">
          <a:xfrm>
            <a:off x="4206083" y="3041398"/>
            <a:ext cx="822960" cy="822960"/>
          </a:xfrm>
          <a:prstGeom prst="ellipse">
            <a:avLst/>
          </a:prstGeom>
          <a:solidFill>
            <a:schemeClr val="bg2"/>
          </a:solidFill>
          <a:ln w="9525">
            <a:solidFill>
              <a:schemeClr val="bg2"/>
            </a:solidFill>
          </a:ln>
        </p:spPr>
        <p:txBody>
          <a:bodyPr vert="horz" wrap="square" lIns="45720" tIns="45720" rIns="45720" bIns="45720" rtlCol="0" anchor="ctr" anchorCtr="0">
            <a:noAutofit/>
          </a:bodyPr>
          <a:lstStyle/>
          <a:p>
            <a:pPr algn="ctr"/>
            <a:r>
              <a:rPr lang="en-US" b="1">
                <a:solidFill>
                  <a:schemeClr val="bg1"/>
                </a:solidFill>
              </a:rPr>
              <a:t>Areas of ethics issues</a:t>
            </a:r>
            <a:endParaRPr lang="en-US" b="1" dirty="0">
              <a:solidFill>
                <a:schemeClr val="bg1"/>
              </a:solidFill>
            </a:endParaRPr>
          </a:p>
        </p:txBody>
      </p:sp>
      <p:grpSp>
        <p:nvGrpSpPr>
          <p:cNvPr id="25" name="Group 24">
            <a:extLst>
              <a:ext uri="{FF2B5EF4-FFF2-40B4-BE49-F238E27FC236}">
                <a16:creationId xmlns:a16="http://schemas.microsoft.com/office/drawing/2014/main" id="{6CC41F88-4FC1-08F2-2F8D-89A783C28196}"/>
              </a:ext>
            </a:extLst>
          </p:cNvPr>
          <p:cNvGrpSpPr/>
          <p:nvPr/>
        </p:nvGrpSpPr>
        <p:grpSpPr>
          <a:xfrm>
            <a:off x="2983550" y="1825192"/>
            <a:ext cx="3180074" cy="3187831"/>
            <a:chOff x="2819947" y="2293956"/>
            <a:chExt cx="3180074" cy="3187831"/>
          </a:xfrm>
        </p:grpSpPr>
        <p:sp>
          <p:nvSpPr>
            <p:cNvPr id="18" name="Freeform: Shape 17">
              <a:extLst>
                <a:ext uri="{FF2B5EF4-FFF2-40B4-BE49-F238E27FC236}">
                  <a16:creationId xmlns:a16="http://schemas.microsoft.com/office/drawing/2014/main" id="{7988D565-DEE6-457E-8116-91EDC7CBA728}"/>
                </a:ext>
              </a:extLst>
            </p:cNvPr>
            <p:cNvSpPr/>
            <p:nvPr>
              <p:custDataLst>
                <p:tags r:id="rId4"/>
              </p:custDataLst>
            </p:nvPr>
          </p:nvSpPr>
          <p:spPr>
            <a:xfrm>
              <a:off x="2907417" y="2405006"/>
              <a:ext cx="3076781" cy="3076781"/>
            </a:xfrm>
            <a:custGeom>
              <a:avLst/>
              <a:gdLst>
                <a:gd name="connsiteX0" fmla="*/ 2479956 w 2479956"/>
                <a:gd name="connsiteY0" fmla="*/ 1239978 h 2479956"/>
                <a:gd name="connsiteX1" fmla="*/ 1239978 w 2479956"/>
                <a:gd name="connsiteY1" fmla="*/ 2479956 h 2479956"/>
                <a:gd name="connsiteX2" fmla="*/ 1239978 w 2479956"/>
                <a:gd name="connsiteY2" fmla="*/ 1239978 h 2479956"/>
                <a:gd name="connsiteX3" fmla="*/ 2479956 w 2479956"/>
                <a:gd name="connsiteY3" fmla="*/ 1239978 h 2479956"/>
              </a:gdLst>
              <a:ahLst/>
              <a:cxnLst>
                <a:cxn ang="0">
                  <a:pos x="connsiteX0" y="connsiteY0"/>
                </a:cxn>
                <a:cxn ang="0">
                  <a:pos x="connsiteX1" y="connsiteY1"/>
                </a:cxn>
                <a:cxn ang="0">
                  <a:pos x="connsiteX2" y="connsiteY2"/>
                </a:cxn>
                <a:cxn ang="0">
                  <a:pos x="connsiteX3" y="connsiteY3"/>
                </a:cxn>
              </a:cxnLst>
              <a:rect l="l" t="t" r="r" b="b"/>
              <a:pathLst>
                <a:path w="2479956" h="2479956">
                  <a:moveTo>
                    <a:pt x="2479956" y="1239978"/>
                  </a:moveTo>
                  <a:cubicBezTo>
                    <a:pt x="2479956" y="1924799"/>
                    <a:pt x="1924799" y="2479956"/>
                    <a:pt x="1239978" y="2479956"/>
                  </a:cubicBezTo>
                  <a:lnTo>
                    <a:pt x="1239978" y="1239978"/>
                  </a:lnTo>
                  <a:lnTo>
                    <a:pt x="2479956" y="1239978"/>
                  </a:lnTo>
                  <a:close/>
                </a:path>
              </a:pathLst>
            </a:custGeom>
            <a:solidFill>
              <a:srgbClr val="FF8200"/>
            </a:solidFill>
            <a:ln w="19050">
              <a:solidFill>
                <a:schemeClr val="bg1"/>
              </a:solidFill>
            </a:ln>
            <a:effectLst/>
          </p:spPr>
          <p:style>
            <a:lnRef idx="0">
              <a:scrgbClr r="0" g="0" b="0"/>
            </a:lnRef>
            <a:fillRef idx="3">
              <a:scrgbClr r="0" g="0" b="0"/>
            </a:fillRef>
            <a:effectRef idx="2">
              <a:scrgbClr r="0" g="0" b="0"/>
            </a:effectRef>
            <a:fontRef idx="minor">
              <a:schemeClr val="lt1"/>
            </a:fontRef>
          </p:style>
          <p:txBody>
            <a:bodyPr spcFirstLastPara="0" vert="horz" wrap="square" lIns="1472065" tIns="1407952" rIns="403912" bIns="635033" numCol="1" spcCol="1270" anchor="ctr" anchorCtr="0">
              <a:noAutofit/>
            </a:bodyPr>
            <a:lstStyle/>
            <a:p>
              <a:pPr marL="0" lvl="0" indent="0" algn="ctr" defTabSz="755650">
                <a:lnSpc>
                  <a:spcPct val="90000"/>
                </a:lnSpc>
                <a:spcBef>
                  <a:spcPct val="0"/>
                </a:spcBef>
                <a:spcAft>
                  <a:spcPct val="35000"/>
                </a:spcAft>
                <a:buNone/>
              </a:pPr>
              <a:r>
                <a:rPr lang="en-US" sz="1600" b="1" kern="1200" dirty="0">
                  <a:solidFill>
                    <a:schemeClr val="bg1"/>
                  </a:solidFill>
                  <a:latin typeface="Arial"/>
                  <a:ea typeface="+mn-ea"/>
                  <a:cs typeface="+mn-cs"/>
                </a:rPr>
                <a:t> </a:t>
              </a:r>
            </a:p>
          </p:txBody>
        </p:sp>
        <p:sp>
          <p:nvSpPr>
            <p:cNvPr id="17" name="Freeform: Shape 16">
              <a:extLst>
                <a:ext uri="{FF2B5EF4-FFF2-40B4-BE49-F238E27FC236}">
                  <a16:creationId xmlns:a16="http://schemas.microsoft.com/office/drawing/2014/main" id="{046B5452-0FBE-471B-8F01-485CB78B4B1B}"/>
                </a:ext>
              </a:extLst>
            </p:cNvPr>
            <p:cNvSpPr/>
            <p:nvPr>
              <p:custDataLst>
                <p:tags r:id="rId5"/>
              </p:custDataLst>
            </p:nvPr>
          </p:nvSpPr>
          <p:spPr>
            <a:xfrm>
              <a:off x="2923240" y="2301713"/>
              <a:ext cx="3076781" cy="3076781"/>
            </a:xfrm>
            <a:custGeom>
              <a:avLst/>
              <a:gdLst>
                <a:gd name="connsiteX0" fmla="*/ 1239978 w 2479956"/>
                <a:gd name="connsiteY0" fmla="*/ 0 h 2479956"/>
                <a:gd name="connsiteX1" fmla="*/ 2479956 w 2479956"/>
                <a:gd name="connsiteY1" fmla="*/ 1239978 h 2479956"/>
                <a:gd name="connsiteX2" fmla="*/ 1239978 w 2479956"/>
                <a:gd name="connsiteY2" fmla="*/ 1239978 h 2479956"/>
                <a:gd name="connsiteX3" fmla="*/ 1239978 w 2479956"/>
                <a:gd name="connsiteY3" fmla="*/ 0 h 2479956"/>
              </a:gdLst>
              <a:ahLst/>
              <a:cxnLst>
                <a:cxn ang="0">
                  <a:pos x="connsiteX0" y="connsiteY0"/>
                </a:cxn>
                <a:cxn ang="0">
                  <a:pos x="connsiteX1" y="connsiteY1"/>
                </a:cxn>
                <a:cxn ang="0">
                  <a:pos x="connsiteX2" y="connsiteY2"/>
                </a:cxn>
                <a:cxn ang="0">
                  <a:pos x="connsiteX3" y="connsiteY3"/>
                </a:cxn>
              </a:cxnLst>
              <a:rect l="l" t="t" r="r" b="b"/>
              <a:pathLst>
                <a:path w="2479956" h="2479956">
                  <a:moveTo>
                    <a:pt x="1239978" y="0"/>
                  </a:moveTo>
                  <a:cubicBezTo>
                    <a:pt x="1924799" y="0"/>
                    <a:pt x="2479956" y="555157"/>
                    <a:pt x="2479956" y="1239978"/>
                  </a:cubicBezTo>
                  <a:lnTo>
                    <a:pt x="1239978" y="1239978"/>
                  </a:lnTo>
                  <a:lnTo>
                    <a:pt x="1239978" y="0"/>
                  </a:lnTo>
                  <a:close/>
                </a:path>
              </a:pathLst>
            </a:custGeom>
            <a:solidFill>
              <a:srgbClr val="92D050"/>
            </a:solidFill>
            <a:ln w="19050">
              <a:solidFill>
                <a:schemeClr val="bg1"/>
              </a:solidFill>
            </a:ln>
            <a:effectLst/>
          </p:spPr>
          <p:style>
            <a:lnRef idx="0">
              <a:scrgbClr r="0" g="0" b="0"/>
            </a:lnRef>
            <a:fillRef idx="3">
              <a:scrgbClr r="0" g="0" b="0"/>
            </a:fillRef>
            <a:effectRef idx="2">
              <a:scrgbClr r="0" g="0" b="0"/>
            </a:effectRef>
            <a:fontRef idx="minor">
              <a:schemeClr val="lt1"/>
            </a:fontRef>
          </p:style>
          <p:txBody>
            <a:bodyPr spcFirstLastPara="0" vert="horz" wrap="square" lIns="1472065" tIns="635032" rIns="403912" bIns="1407953"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bg1"/>
                  </a:solidFill>
                  <a:latin typeface="Arial"/>
                  <a:ea typeface="+mn-ea"/>
                  <a:cs typeface="+mn-cs"/>
                </a:rPr>
                <a:t> </a:t>
              </a:r>
            </a:p>
          </p:txBody>
        </p:sp>
        <p:sp>
          <p:nvSpPr>
            <p:cNvPr id="20" name="Freeform: Shape 19">
              <a:extLst>
                <a:ext uri="{FF2B5EF4-FFF2-40B4-BE49-F238E27FC236}">
                  <a16:creationId xmlns:a16="http://schemas.microsoft.com/office/drawing/2014/main" id="{A29C8D60-D617-41C6-8879-4B4BA38E9797}"/>
                </a:ext>
              </a:extLst>
            </p:cNvPr>
            <p:cNvSpPr/>
            <p:nvPr>
              <p:custDataLst>
                <p:tags r:id="rId6"/>
              </p:custDataLst>
            </p:nvPr>
          </p:nvSpPr>
          <p:spPr>
            <a:xfrm>
              <a:off x="2819947" y="2293956"/>
              <a:ext cx="3076781" cy="3076781"/>
            </a:xfrm>
            <a:custGeom>
              <a:avLst/>
              <a:gdLst>
                <a:gd name="connsiteX0" fmla="*/ 0 w 2479956"/>
                <a:gd name="connsiteY0" fmla="*/ 1239978 h 2479956"/>
                <a:gd name="connsiteX1" fmla="*/ 1239978 w 2479956"/>
                <a:gd name="connsiteY1" fmla="*/ 0 h 2479956"/>
                <a:gd name="connsiteX2" fmla="*/ 1239978 w 2479956"/>
                <a:gd name="connsiteY2" fmla="*/ 1239978 h 2479956"/>
                <a:gd name="connsiteX3" fmla="*/ 0 w 2479956"/>
                <a:gd name="connsiteY3" fmla="*/ 1239978 h 2479956"/>
              </a:gdLst>
              <a:ahLst/>
              <a:cxnLst>
                <a:cxn ang="0">
                  <a:pos x="connsiteX0" y="connsiteY0"/>
                </a:cxn>
                <a:cxn ang="0">
                  <a:pos x="connsiteX1" y="connsiteY1"/>
                </a:cxn>
                <a:cxn ang="0">
                  <a:pos x="connsiteX2" y="connsiteY2"/>
                </a:cxn>
                <a:cxn ang="0">
                  <a:pos x="connsiteX3" y="connsiteY3"/>
                </a:cxn>
              </a:cxnLst>
              <a:rect l="l" t="t" r="r" b="b"/>
              <a:pathLst>
                <a:path w="2479956" h="2479956">
                  <a:moveTo>
                    <a:pt x="0" y="1239978"/>
                  </a:moveTo>
                  <a:cubicBezTo>
                    <a:pt x="0" y="555157"/>
                    <a:pt x="555157" y="0"/>
                    <a:pt x="1239978" y="0"/>
                  </a:cubicBezTo>
                  <a:lnTo>
                    <a:pt x="1239978" y="1239978"/>
                  </a:lnTo>
                  <a:lnTo>
                    <a:pt x="0" y="1239978"/>
                  </a:lnTo>
                  <a:close/>
                </a:path>
              </a:pathLst>
            </a:custGeom>
            <a:solidFill>
              <a:srgbClr val="7030A0"/>
            </a:solidFill>
            <a:ln w="19050">
              <a:solidFill>
                <a:schemeClr val="bg1"/>
              </a:solidFill>
            </a:ln>
            <a:effectLst/>
          </p:spPr>
          <p:style>
            <a:lnRef idx="0">
              <a:scrgbClr r="0" g="0" b="0"/>
            </a:lnRef>
            <a:fillRef idx="3">
              <a:scrgbClr r="0" g="0" b="0"/>
            </a:fillRef>
            <a:effectRef idx="2">
              <a:scrgbClr r="0" g="0" b="0"/>
            </a:effectRef>
            <a:fontRef idx="minor">
              <a:schemeClr val="lt1"/>
            </a:fontRef>
          </p:style>
          <p:txBody>
            <a:bodyPr spcFirstLastPara="0" vert="horz" wrap="square" lIns="403912" tIns="635032" rIns="1472065" bIns="1407953"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bg1"/>
                  </a:solidFill>
                  <a:latin typeface="Arial"/>
                  <a:ea typeface="+mn-ea"/>
                  <a:cs typeface="+mn-cs"/>
                </a:rPr>
                <a:t> </a:t>
              </a:r>
            </a:p>
          </p:txBody>
        </p:sp>
        <p:sp>
          <p:nvSpPr>
            <p:cNvPr id="19" name="Freeform: Shape 18">
              <a:extLst>
                <a:ext uri="{FF2B5EF4-FFF2-40B4-BE49-F238E27FC236}">
                  <a16:creationId xmlns:a16="http://schemas.microsoft.com/office/drawing/2014/main" id="{F4573CD9-A43C-4F44-8B03-74AF30221012}"/>
                </a:ext>
              </a:extLst>
            </p:cNvPr>
            <p:cNvSpPr/>
            <p:nvPr>
              <p:custDataLst>
                <p:tags r:id="rId7"/>
              </p:custDataLst>
            </p:nvPr>
          </p:nvSpPr>
          <p:spPr>
            <a:xfrm>
              <a:off x="2819947" y="2405006"/>
              <a:ext cx="3076781" cy="3076781"/>
            </a:xfrm>
            <a:custGeom>
              <a:avLst/>
              <a:gdLst>
                <a:gd name="connsiteX0" fmla="*/ 1239978 w 2479956"/>
                <a:gd name="connsiteY0" fmla="*/ 2479956 h 2479956"/>
                <a:gd name="connsiteX1" fmla="*/ 0 w 2479956"/>
                <a:gd name="connsiteY1" fmla="*/ 1239978 h 2479956"/>
                <a:gd name="connsiteX2" fmla="*/ 1239978 w 2479956"/>
                <a:gd name="connsiteY2" fmla="*/ 1239978 h 2479956"/>
                <a:gd name="connsiteX3" fmla="*/ 1239978 w 2479956"/>
                <a:gd name="connsiteY3" fmla="*/ 2479956 h 2479956"/>
              </a:gdLst>
              <a:ahLst/>
              <a:cxnLst>
                <a:cxn ang="0">
                  <a:pos x="connsiteX0" y="connsiteY0"/>
                </a:cxn>
                <a:cxn ang="0">
                  <a:pos x="connsiteX1" y="connsiteY1"/>
                </a:cxn>
                <a:cxn ang="0">
                  <a:pos x="connsiteX2" y="connsiteY2"/>
                </a:cxn>
                <a:cxn ang="0">
                  <a:pos x="connsiteX3" y="connsiteY3"/>
                </a:cxn>
              </a:cxnLst>
              <a:rect l="l" t="t" r="r" b="b"/>
              <a:pathLst>
                <a:path w="2479956" h="2479956">
                  <a:moveTo>
                    <a:pt x="1239978" y="2479956"/>
                  </a:moveTo>
                  <a:cubicBezTo>
                    <a:pt x="555157" y="2479956"/>
                    <a:pt x="0" y="1924799"/>
                    <a:pt x="0" y="1239978"/>
                  </a:cubicBezTo>
                  <a:lnTo>
                    <a:pt x="1239978" y="1239978"/>
                  </a:lnTo>
                  <a:lnTo>
                    <a:pt x="1239978" y="2479956"/>
                  </a:lnTo>
                  <a:close/>
                </a:path>
              </a:pathLst>
            </a:custGeom>
            <a:solidFill>
              <a:srgbClr val="00B0F0"/>
            </a:solidFill>
            <a:ln w="19050">
              <a:solidFill>
                <a:schemeClr val="bg1"/>
              </a:solidFill>
            </a:ln>
            <a:effectLst/>
          </p:spPr>
          <p:style>
            <a:lnRef idx="0">
              <a:scrgbClr r="0" g="0" b="0"/>
            </a:lnRef>
            <a:fillRef idx="3">
              <a:scrgbClr r="0" g="0" b="0"/>
            </a:fillRef>
            <a:effectRef idx="2">
              <a:scrgbClr r="0" g="0" b="0"/>
            </a:effectRef>
            <a:fontRef idx="minor">
              <a:schemeClr val="lt1"/>
            </a:fontRef>
          </p:style>
          <p:txBody>
            <a:bodyPr spcFirstLastPara="0" vert="horz" wrap="square" lIns="403912" tIns="1407952" rIns="1472065" bIns="635033"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bg1"/>
                  </a:solidFill>
                  <a:latin typeface="Arial"/>
                  <a:ea typeface="+mn-ea"/>
                  <a:cs typeface="+mn-cs"/>
                </a:rPr>
                <a:t> </a:t>
              </a:r>
            </a:p>
          </p:txBody>
        </p:sp>
        <p:sp>
          <p:nvSpPr>
            <p:cNvPr id="13" name="TextBox 12">
              <a:extLst>
                <a:ext uri="{FF2B5EF4-FFF2-40B4-BE49-F238E27FC236}">
                  <a16:creationId xmlns:a16="http://schemas.microsoft.com/office/drawing/2014/main" id="{7C10438B-899E-4354-9127-A34FDDA996D5}"/>
                </a:ext>
              </a:extLst>
            </p:cNvPr>
            <p:cNvSpPr txBox="1"/>
            <p:nvPr>
              <p:custDataLst>
                <p:tags r:id="rId8"/>
              </p:custDataLst>
            </p:nvPr>
          </p:nvSpPr>
          <p:spPr>
            <a:xfrm>
              <a:off x="3516364" y="3109668"/>
              <a:ext cx="1134459" cy="1134459"/>
            </a:xfrm>
            <a:prstGeom prst="rect">
              <a:avLst/>
            </a:prstGeom>
          </p:spPr>
          <p:txBody>
            <a:bodyPr vert="horz" wrap="none" lIns="0" tIns="0" rIns="0" bIns="0" rtlCol="0">
              <a:noAutofit/>
            </a:bodyPr>
            <a:lstStyle/>
            <a:p>
              <a:endParaRPr lang="en-US" sz="1000" dirty="0"/>
            </a:p>
          </p:txBody>
        </p:sp>
        <p:sp>
          <p:nvSpPr>
            <p:cNvPr id="14" name="Oval 13">
              <a:extLst>
                <a:ext uri="{FF2B5EF4-FFF2-40B4-BE49-F238E27FC236}">
                  <a16:creationId xmlns:a16="http://schemas.microsoft.com/office/drawing/2014/main" id="{610A0E9F-C7EA-414B-B58B-CF590F968EAF}"/>
                </a:ext>
              </a:extLst>
            </p:cNvPr>
            <p:cNvSpPr>
              <a:spLocks noChangeAspect="1"/>
            </p:cNvSpPr>
            <p:nvPr>
              <p:custDataLst>
                <p:tags r:id="rId9"/>
              </p:custDataLst>
            </p:nvPr>
          </p:nvSpPr>
          <p:spPr bwMode="auto">
            <a:xfrm>
              <a:off x="3930013" y="3403396"/>
              <a:ext cx="1063235" cy="1080000"/>
            </a:xfrm>
            <a:prstGeom prst="ellipse">
              <a:avLst/>
            </a:prstGeom>
            <a:solidFill>
              <a:schemeClr val="bg1"/>
            </a:solidFill>
            <a:ln w="9525" cap="flat" cmpd="sng" algn="ctr">
              <a:noFill/>
              <a:prstDash val="solid"/>
              <a:round/>
              <a:headEnd type="none" w="med" len="med"/>
              <a:tailEnd type="none" w="med" len="med"/>
            </a:ln>
            <a:effectLst/>
          </p:spPr>
          <p:txBody>
            <a:bodyPr lIns="0" tIns="0" rIns="0" bIns="0" anchor="ctr" anchorCtr="1"/>
            <a:lstStyle/>
            <a:p>
              <a:pPr algn="ctr"/>
              <a:r>
                <a:rPr lang="en-US" sz="1200" b="1" dirty="0"/>
                <a:t>Areas of ethics issues</a:t>
              </a:r>
            </a:p>
          </p:txBody>
        </p:sp>
        <p:sp>
          <p:nvSpPr>
            <p:cNvPr id="29" name="TextBox 28">
              <a:extLst>
                <a:ext uri="{FF2B5EF4-FFF2-40B4-BE49-F238E27FC236}">
                  <a16:creationId xmlns:a16="http://schemas.microsoft.com/office/drawing/2014/main" id="{FB6DEF59-4021-415C-8D48-37A17F4E9B98}"/>
                </a:ext>
              </a:extLst>
            </p:cNvPr>
            <p:cNvSpPr txBox="1"/>
            <p:nvPr>
              <p:custDataLst>
                <p:tags r:id="rId10"/>
              </p:custDataLst>
            </p:nvPr>
          </p:nvSpPr>
          <p:spPr>
            <a:xfrm>
              <a:off x="3194169" y="2956165"/>
              <a:ext cx="1080000" cy="400110"/>
            </a:xfrm>
            <a:prstGeom prst="rect">
              <a:avLst/>
            </a:prstGeom>
            <a:noFill/>
          </p:spPr>
          <p:txBody>
            <a:bodyPr wrap="square" rtlCol="0">
              <a:spAutoFit/>
            </a:bodyPr>
            <a:lstStyle>
              <a:defPPr>
                <a:defRPr lang="en-US"/>
              </a:defPPr>
              <a:lvl1pPr defTabSz="844083" eaLnBrk="0" hangingPunct="0">
                <a:lnSpc>
                  <a:spcPct val="100000"/>
                </a:lnSpc>
                <a:spcBef>
                  <a:spcPct val="0"/>
                </a:spcBef>
                <a:spcAft>
                  <a:spcPct val="0"/>
                </a:spcAft>
                <a:defRPr sz="1100" b="1">
                  <a:solidFill>
                    <a:srgbClr val="FFFFFF"/>
                  </a:solidFill>
                  <a:uFillTx/>
                  <a:latin typeface="+mj-lt"/>
                </a:defRPr>
              </a:lvl1pPr>
            </a:lstStyle>
            <a:p>
              <a:pPr algn="ctr"/>
              <a:r>
                <a:rPr lang="en-US" sz="1000" b="0" dirty="0">
                  <a:solidFill>
                    <a:schemeClr val="bg1"/>
                  </a:solidFill>
                </a:rPr>
                <a:t>Fiduciary </a:t>
              </a:r>
              <a:br>
                <a:rPr lang="en-US" sz="1000" b="0" dirty="0">
                  <a:solidFill>
                    <a:schemeClr val="bg1"/>
                  </a:solidFill>
                </a:rPr>
              </a:br>
              <a:r>
                <a:rPr lang="en-US" sz="1000" b="0" dirty="0">
                  <a:solidFill>
                    <a:schemeClr val="bg1"/>
                  </a:solidFill>
                </a:rPr>
                <a:t>and legal</a:t>
              </a:r>
            </a:p>
          </p:txBody>
        </p:sp>
        <p:sp>
          <p:nvSpPr>
            <p:cNvPr id="37" name="TextBox 36">
              <a:extLst>
                <a:ext uri="{FF2B5EF4-FFF2-40B4-BE49-F238E27FC236}">
                  <a16:creationId xmlns:a16="http://schemas.microsoft.com/office/drawing/2014/main" id="{0EE7E88E-3B36-43EF-AE74-80915078B55E}"/>
                </a:ext>
              </a:extLst>
            </p:cNvPr>
            <p:cNvSpPr txBox="1"/>
            <p:nvPr>
              <p:custDataLst>
                <p:tags r:id="rId11"/>
              </p:custDataLst>
            </p:nvPr>
          </p:nvSpPr>
          <p:spPr>
            <a:xfrm>
              <a:off x="4570731" y="2956165"/>
              <a:ext cx="1080000" cy="553998"/>
            </a:xfrm>
            <a:prstGeom prst="rect">
              <a:avLst/>
            </a:prstGeom>
            <a:noFill/>
          </p:spPr>
          <p:txBody>
            <a:bodyPr wrap="square" rtlCol="0">
              <a:spAutoFit/>
            </a:bodyPr>
            <a:lstStyle>
              <a:defPPr>
                <a:defRPr lang="en-US"/>
              </a:defPPr>
              <a:lvl1pPr defTabSz="844083" eaLnBrk="0" hangingPunct="0">
                <a:lnSpc>
                  <a:spcPct val="100000"/>
                </a:lnSpc>
                <a:spcBef>
                  <a:spcPct val="0"/>
                </a:spcBef>
                <a:spcAft>
                  <a:spcPct val="0"/>
                </a:spcAft>
                <a:defRPr sz="1100" b="1">
                  <a:solidFill>
                    <a:srgbClr val="FFFFFF"/>
                  </a:solidFill>
                  <a:uFillTx/>
                  <a:latin typeface="+mj-lt"/>
                </a:defRPr>
              </a:lvl1pPr>
            </a:lstStyle>
            <a:p>
              <a:pPr algn="ctr"/>
              <a:r>
                <a:rPr lang="en-US" sz="1000" b="0" dirty="0">
                  <a:solidFill>
                    <a:schemeClr val="bg1"/>
                  </a:solidFill>
                </a:rPr>
                <a:t>Influence and conflicts of interest</a:t>
              </a:r>
            </a:p>
          </p:txBody>
        </p:sp>
        <p:sp>
          <p:nvSpPr>
            <p:cNvPr id="39" name="TextBox 38">
              <a:extLst>
                <a:ext uri="{FF2B5EF4-FFF2-40B4-BE49-F238E27FC236}">
                  <a16:creationId xmlns:a16="http://schemas.microsoft.com/office/drawing/2014/main" id="{893B76C0-9446-47A3-8664-E48CB48BA188}"/>
                </a:ext>
              </a:extLst>
            </p:cNvPr>
            <p:cNvSpPr txBox="1"/>
            <p:nvPr>
              <p:custDataLst>
                <p:tags r:id="rId12"/>
              </p:custDataLst>
            </p:nvPr>
          </p:nvSpPr>
          <p:spPr>
            <a:xfrm>
              <a:off x="3129086" y="4411663"/>
              <a:ext cx="1080000" cy="400110"/>
            </a:xfrm>
            <a:prstGeom prst="rect">
              <a:avLst/>
            </a:prstGeom>
            <a:noFill/>
          </p:spPr>
          <p:txBody>
            <a:bodyPr wrap="square" rtlCol="0">
              <a:spAutoFit/>
            </a:bodyPr>
            <a:lstStyle>
              <a:defPPr>
                <a:defRPr lang="en-US"/>
              </a:defPPr>
              <a:lvl1pPr defTabSz="844083" eaLnBrk="0" hangingPunct="0">
                <a:lnSpc>
                  <a:spcPct val="100000"/>
                </a:lnSpc>
                <a:spcBef>
                  <a:spcPct val="0"/>
                </a:spcBef>
                <a:spcAft>
                  <a:spcPct val="0"/>
                </a:spcAft>
                <a:defRPr sz="1100" b="1">
                  <a:solidFill>
                    <a:srgbClr val="FFFFFF"/>
                  </a:solidFill>
                  <a:uFillTx/>
                  <a:latin typeface="+mj-lt"/>
                </a:defRPr>
              </a:lvl1pPr>
            </a:lstStyle>
            <a:p>
              <a:pPr algn="ctr"/>
              <a:r>
                <a:rPr lang="en-US" sz="1000" b="0" dirty="0">
                  <a:solidFill>
                    <a:schemeClr val="bg1"/>
                  </a:solidFill>
                </a:rPr>
                <a:t>People related</a:t>
              </a:r>
            </a:p>
          </p:txBody>
        </p:sp>
        <p:sp>
          <p:nvSpPr>
            <p:cNvPr id="40" name="TextBox 39">
              <a:extLst>
                <a:ext uri="{FF2B5EF4-FFF2-40B4-BE49-F238E27FC236}">
                  <a16:creationId xmlns:a16="http://schemas.microsoft.com/office/drawing/2014/main" id="{D66EB0F2-CE2C-485A-8560-DAC041117E22}"/>
                </a:ext>
              </a:extLst>
            </p:cNvPr>
            <p:cNvSpPr txBox="1"/>
            <p:nvPr>
              <p:custDataLst>
                <p:tags r:id="rId13"/>
              </p:custDataLst>
            </p:nvPr>
          </p:nvSpPr>
          <p:spPr>
            <a:xfrm>
              <a:off x="4675859" y="4411663"/>
              <a:ext cx="1080000" cy="246221"/>
            </a:xfrm>
            <a:prstGeom prst="rect">
              <a:avLst/>
            </a:prstGeom>
            <a:noFill/>
          </p:spPr>
          <p:txBody>
            <a:bodyPr wrap="square" rtlCol="0">
              <a:spAutoFit/>
            </a:bodyPr>
            <a:lstStyle>
              <a:defPPr>
                <a:defRPr lang="en-US"/>
              </a:defPPr>
              <a:lvl1pPr defTabSz="844083" eaLnBrk="0" hangingPunct="0">
                <a:lnSpc>
                  <a:spcPct val="100000"/>
                </a:lnSpc>
                <a:spcBef>
                  <a:spcPct val="0"/>
                </a:spcBef>
                <a:spcAft>
                  <a:spcPct val="0"/>
                </a:spcAft>
                <a:defRPr sz="1100" b="1">
                  <a:solidFill>
                    <a:srgbClr val="FFFFFF"/>
                  </a:solidFill>
                  <a:uFillTx/>
                  <a:latin typeface="+mj-lt"/>
                </a:defRPr>
              </a:lvl1pPr>
            </a:lstStyle>
            <a:p>
              <a:pPr algn="ctr"/>
              <a:r>
                <a:rPr lang="en-US" sz="1000" b="0" dirty="0">
                  <a:solidFill>
                    <a:schemeClr val="bg1"/>
                  </a:solidFill>
                </a:rPr>
                <a:t>Operational</a:t>
              </a:r>
            </a:p>
          </p:txBody>
        </p:sp>
      </p:grpSp>
      <p:sp>
        <p:nvSpPr>
          <p:cNvPr id="2" name="Title 1">
            <a:extLst>
              <a:ext uri="{FF2B5EF4-FFF2-40B4-BE49-F238E27FC236}">
                <a16:creationId xmlns:a16="http://schemas.microsoft.com/office/drawing/2014/main" id="{D6FB2BC8-A61E-4E1B-B6BF-36895C8EA59C}"/>
              </a:ext>
            </a:extLst>
          </p:cNvPr>
          <p:cNvSpPr>
            <a:spLocks noGrp="1"/>
          </p:cNvSpPr>
          <p:nvPr>
            <p:ph type="title"/>
            <p:custDataLst>
              <p:tags r:id="rId2"/>
            </p:custDataLst>
          </p:nvPr>
        </p:nvSpPr>
        <p:spPr>
          <a:xfrm>
            <a:off x="276225" y="423158"/>
            <a:ext cx="8594725" cy="719842"/>
          </a:xfrm>
        </p:spPr>
        <p:txBody>
          <a:bodyPr vert="horz"/>
          <a:lstStyle/>
          <a:p>
            <a:r>
              <a:rPr lang="en-US" dirty="0"/>
              <a:t>Some areas of potential ethics issues</a:t>
            </a:r>
          </a:p>
        </p:txBody>
      </p:sp>
      <p:sp>
        <p:nvSpPr>
          <p:cNvPr id="4" name="TextBox 3">
            <a:extLst>
              <a:ext uri="{FF2B5EF4-FFF2-40B4-BE49-F238E27FC236}">
                <a16:creationId xmlns:a16="http://schemas.microsoft.com/office/drawing/2014/main" id="{4032AF4A-262C-74F9-C288-342E297E4FB9}"/>
              </a:ext>
            </a:extLst>
          </p:cNvPr>
          <p:cNvSpPr txBox="1"/>
          <p:nvPr/>
        </p:nvSpPr>
        <p:spPr>
          <a:xfrm>
            <a:off x="6378241" y="1152144"/>
            <a:ext cx="2484000" cy="2046394"/>
          </a:xfrm>
          <a:prstGeom prst="rect">
            <a:avLst/>
          </a:prstGeom>
        </p:spPr>
        <p:txBody>
          <a:bodyPr vert="horz" wrap="square" lIns="0" tIns="0" rIns="0" bIns="0" rtlCol="0">
            <a:noAutofit/>
          </a:bodyPr>
          <a:lstStyle/>
          <a:p>
            <a:pPr lvl="1"/>
            <a:r>
              <a:rPr lang="en-US" dirty="0"/>
              <a:t>Perceived impropriety</a:t>
            </a:r>
          </a:p>
          <a:p>
            <a:pPr lvl="1"/>
            <a:r>
              <a:rPr lang="en-US" dirty="0"/>
              <a:t>Conflicts of interest</a:t>
            </a:r>
          </a:p>
          <a:p>
            <a:pPr lvl="2"/>
            <a:r>
              <a:rPr lang="en-US" dirty="0"/>
              <a:t>Influence</a:t>
            </a:r>
          </a:p>
          <a:p>
            <a:pPr lvl="2"/>
            <a:r>
              <a:rPr lang="en-US" dirty="0"/>
              <a:t>Self-dealing/insiders</a:t>
            </a:r>
          </a:p>
          <a:p>
            <a:pPr lvl="1"/>
            <a:r>
              <a:rPr lang="en-US" dirty="0"/>
              <a:t>Corruption</a:t>
            </a:r>
          </a:p>
          <a:p>
            <a:pPr lvl="2"/>
            <a:r>
              <a:rPr lang="en-US" dirty="0"/>
              <a:t>Price manipulation</a:t>
            </a:r>
          </a:p>
          <a:p>
            <a:pPr lvl="2"/>
            <a:r>
              <a:rPr lang="en-US" dirty="0"/>
              <a:t>Kickbacks</a:t>
            </a:r>
          </a:p>
          <a:p>
            <a:pPr lvl="1"/>
            <a:r>
              <a:rPr lang="en-US" dirty="0"/>
              <a:t>Inappropriate contractual reciprocity</a:t>
            </a:r>
          </a:p>
        </p:txBody>
      </p:sp>
      <p:sp>
        <p:nvSpPr>
          <p:cNvPr id="7" name="TextBox 6">
            <a:extLst>
              <a:ext uri="{FF2B5EF4-FFF2-40B4-BE49-F238E27FC236}">
                <a16:creationId xmlns:a16="http://schemas.microsoft.com/office/drawing/2014/main" id="{C0495C13-88D9-3CB1-5030-7A0EB3346A08}"/>
              </a:ext>
            </a:extLst>
          </p:cNvPr>
          <p:cNvSpPr txBox="1"/>
          <p:nvPr/>
        </p:nvSpPr>
        <p:spPr>
          <a:xfrm>
            <a:off x="6378241" y="3561182"/>
            <a:ext cx="2484000" cy="2046394"/>
          </a:xfrm>
          <a:prstGeom prst="rect">
            <a:avLst/>
          </a:prstGeom>
        </p:spPr>
        <p:txBody>
          <a:bodyPr vert="horz" wrap="square" lIns="0" tIns="0" rIns="0" bIns="0" rtlCol="0">
            <a:noAutofit/>
          </a:bodyPr>
          <a:lstStyle/>
          <a:p>
            <a:pPr lvl="1"/>
            <a:r>
              <a:rPr lang="en-US" dirty="0"/>
              <a:t>Inappropriate and/or inadequate communication – external </a:t>
            </a:r>
            <a:br>
              <a:rPr lang="en-US" dirty="0"/>
            </a:br>
            <a:r>
              <a:rPr lang="en-US" dirty="0"/>
              <a:t>and internal</a:t>
            </a:r>
          </a:p>
          <a:p>
            <a:pPr lvl="1"/>
            <a:r>
              <a:rPr lang="en-US" dirty="0"/>
              <a:t>Customer and supplier relationships</a:t>
            </a:r>
          </a:p>
          <a:p>
            <a:pPr lvl="1"/>
            <a:r>
              <a:rPr lang="en-US" dirty="0"/>
              <a:t>Issues with product quality </a:t>
            </a:r>
            <a:br>
              <a:rPr lang="en-US" dirty="0"/>
            </a:br>
            <a:r>
              <a:rPr lang="en-US" dirty="0"/>
              <a:t>and safety</a:t>
            </a:r>
          </a:p>
          <a:p>
            <a:pPr lvl="1"/>
            <a:r>
              <a:rPr lang="en-US" dirty="0"/>
              <a:t>Lack of attention to areas of social responsibility</a:t>
            </a:r>
          </a:p>
          <a:p>
            <a:pPr lvl="1"/>
            <a:r>
              <a:rPr lang="en-US" dirty="0"/>
              <a:t>Negotiations/contracting</a:t>
            </a:r>
          </a:p>
        </p:txBody>
      </p:sp>
      <p:sp>
        <p:nvSpPr>
          <p:cNvPr id="10" name="TextBox 9">
            <a:extLst>
              <a:ext uri="{FF2B5EF4-FFF2-40B4-BE49-F238E27FC236}">
                <a16:creationId xmlns:a16="http://schemas.microsoft.com/office/drawing/2014/main" id="{901F1A5D-19EE-FAE5-A5F8-A012CEE5C0A9}"/>
              </a:ext>
            </a:extLst>
          </p:cNvPr>
          <p:cNvSpPr txBox="1"/>
          <p:nvPr/>
        </p:nvSpPr>
        <p:spPr>
          <a:xfrm>
            <a:off x="284933" y="1152144"/>
            <a:ext cx="2484000" cy="2046394"/>
          </a:xfrm>
          <a:prstGeom prst="rect">
            <a:avLst/>
          </a:prstGeom>
        </p:spPr>
        <p:txBody>
          <a:bodyPr vert="horz" wrap="square" lIns="0" tIns="0" rIns="0" bIns="0" rtlCol="0">
            <a:noAutofit/>
          </a:bodyPr>
          <a:lstStyle/>
          <a:p>
            <a:pPr lvl="1"/>
            <a:r>
              <a:rPr lang="en-US" dirty="0"/>
              <a:t>Inaccurate or incomplete reporting to creditors, regulators</a:t>
            </a:r>
          </a:p>
          <a:p>
            <a:pPr lvl="1"/>
            <a:r>
              <a:rPr lang="en-US" dirty="0"/>
              <a:t>Misuse of corporate resources, </a:t>
            </a:r>
            <a:br>
              <a:rPr lang="en-US" dirty="0"/>
            </a:br>
            <a:r>
              <a:rPr lang="en-US" dirty="0"/>
              <a:t>assets</a:t>
            </a:r>
          </a:p>
          <a:p>
            <a:pPr lvl="1"/>
            <a:r>
              <a:rPr lang="en-US" dirty="0"/>
              <a:t>Mishandling confidential and proprietary info</a:t>
            </a:r>
          </a:p>
          <a:p>
            <a:pPr lvl="1"/>
            <a:r>
              <a:rPr lang="en-US" dirty="0"/>
              <a:t>Failure to adhere to applicable</a:t>
            </a:r>
            <a:br>
              <a:rPr lang="en-US" dirty="0"/>
            </a:br>
            <a:r>
              <a:rPr lang="en-US" dirty="0"/>
              <a:t>laws, regulations or trade </a:t>
            </a:r>
            <a:br>
              <a:rPr lang="en-US" dirty="0"/>
            </a:br>
            <a:r>
              <a:rPr lang="en-US" dirty="0"/>
              <a:t>agreements</a:t>
            </a:r>
          </a:p>
          <a:p>
            <a:pPr lvl="1"/>
            <a:r>
              <a:rPr lang="en-US" dirty="0"/>
              <a:t>Criminal activity, such as </a:t>
            </a:r>
            <a:br>
              <a:rPr lang="en-US" dirty="0"/>
            </a:br>
            <a:r>
              <a:rPr lang="en-US" dirty="0"/>
              <a:t>bribes, insider trading, etc.</a:t>
            </a:r>
          </a:p>
        </p:txBody>
      </p:sp>
      <p:sp>
        <p:nvSpPr>
          <p:cNvPr id="11" name="TextBox 10">
            <a:extLst>
              <a:ext uri="{FF2B5EF4-FFF2-40B4-BE49-F238E27FC236}">
                <a16:creationId xmlns:a16="http://schemas.microsoft.com/office/drawing/2014/main" id="{8D718B17-5D1E-F36A-C95E-BF39AB28E38D}"/>
              </a:ext>
            </a:extLst>
          </p:cNvPr>
          <p:cNvSpPr txBox="1"/>
          <p:nvPr/>
        </p:nvSpPr>
        <p:spPr>
          <a:xfrm>
            <a:off x="284933" y="3561182"/>
            <a:ext cx="2484000" cy="2046394"/>
          </a:xfrm>
          <a:prstGeom prst="rect">
            <a:avLst/>
          </a:prstGeom>
        </p:spPr>
        <p:txBody>
          <a:bodyPr vert="horz" wrap="square" lIns="0" tIns="0" rIns="0" bIns="0" rtlCol="0">
            <a:noAutofit/>
          </a:bodyPr>
          <a:lstStyle/>
          <a:p>
            <a:pPr lvl="1"/>
            <a:r>
              <a:rPr lang="en-US" dirty="0"/>
              <a:t>Weak company culture</a:t>
            </a:r>
          </a:p>
          <a:p>
            <a:pPr lvl="1"/>
            <a:r>
              <a:rPr lang="en-US" dirty="0"/>
              <a:t>Inadvertent violation of </a:t>
            </a:r>
            <a:br>
              <a:rPr lang="en-US" dirty="0"/>
            </a:br>
            <a:r>
              <a:rPr lang="en-US" dirty="0"/>
              <a:t>company's privacy policies</a:t>
            </a:r>
          </a:p>
          <a:p>
            <a:pPr lvl="1"/>
            <a:r>
              <a:rPr lang="en-US" dirty="0"/>
              <a:t>Discrimination</a:t>
            </a:r>
          </a:p>
          <a:p>
            <a:pPr lvl="1"/>
            <a:r>
              <a:rPr lang="en-US" dirty="0"/>
              <a:t>Harassment</a:t>
            </a:r>
          </a:p>
          <a:p>
            <a:pPr lvl="1"/>
            <a:r>
              <a:rPr lang="en-US" dirty="0"/>
              <a:t>Mismanaged performance </a:t>
            </a:r>
            <a:br>
              <a:rPr lang="en-US" dirty="0"/>
            </a:br>
            <a:r>
              <a:rPr lang="en-US" dirty="0"/>
              <a:t>evaluations</a:t>
            </a:r>
          </a:p>
          <a:p>
            <a:pPr lvl="1"/>
            <a:r>
              <a:rPr lang="en-US" dirty="0"/>
              <a:t>Hiring/firing/layoffs</a:t>
            </a:r>
          </a:p>
          <a:p>
            <a:pPr lvl="1"/>
            <a:r>
              <a:rPr lang="en-US" dirty="0"/>
              <a:t>Lack of professional competence</a:t>
            </a:r>
          </a:p>
        </p:txBody>
      </p:sp>
      <p:sp>
        <p:nvSpPr>
          <p:cNvPr id="12" name="Kicker">
            <a:extLst>
              <a:ext uri="{FF2B5EF4-FFF2-40B4-BE49-F238E27FC236}">
                <a16:creationId xmlns:a16="http://schemas.microsoft.com/office/drawing/2014/main" id="{0ECB57C3-A770-DA6E-D57F-6A8718C87010}"/>
              </a:ext>
            </a:extLst>
          </p:cNvPr>
          <p:cNvSpPr>
            <a:spLocks noRot="1" noMove="1" noResize="1"/>
          </p:cNvSpPr>
          <p:nvPr>
            <p:custDataLst>
              <p:tags r:id="rId3"/>
            </p:custDataLst>
          </p:nvPr>
        </p:nvSpPr>
        <p:spPr bwMode="gray">
          <a:xfrm>
            <a:off x="274638" y="5714975"/>
            <a:ext cx="8594725" cy="641375"/>
          </a:xfrm>
          <a:prstGeom prst="rect">
            <a:avLst/>
          </a:prstGeom>
          <a:solidFill>
            <a:srgbClr val="787878"/>
          </a:solidFill>
          <a:ln>
            <a:noFill/>
          </a:ln>
        </p:spPr>
        <p:txBody>
          <a:bodyPr wrap="square" tIns="137160" bIns="137160" anchor="ctr">
            <a:noAutofit/>
          </a:bodyPr>
          <a:lstStyle/>
          <a:p>
            <a:pPr algn="ctr"/>
            <a:r>
              <a:rPr lang="en-US" sz="1200" b="1" dirty="0">
                <a:solidFill>
                  <a:schemeClr val="bg1"/>
                </a:solidFill>
              </a:rPr>
              <a:t>Ethics issues can arise from anywhere – inside and outside of the company</a:t>
            </a:r>
          </a:p>
        </p:txBody>
      </p:sp>
      <p:cxnSp>
        <p:nvCxnSpPr>
          <p:cNvPr id="34" name="Straight Connector 33">
            <a:extLst>
              <a:ext uri="{FF2B5EF4-FFF2-40B4-BE49-F238E27FC236}">
                <a16:creationId xmlns:a16="http://schemas.microsoft.com/office/drawing/2014/main" id="{DBF5DFD1-7DEE-E192-2605-B53B5E2D93CC}"/>
              </a:ext>
            </a:extLst>
          </p:cNvPr>
          <p:cNvCxnSpPr/>
          <p:nvPr/>
        </p:nvCxnSpPr>
        <p:spPr bwMode="gray">
          <a:xfrm>
            <a:off x="284933" y="3429000"/>
            <a:ext cx="2305867" cy="0"/>
          </a:xfrm>
          <a:prstGeom prst="line">
            <a:avLst/>
          </a:prstGeom>
          <a:noFill/>
          <a:ln w="9525" cap="flat" cmpd="sng" algn="ctr">
            <a:solidFill>
              <a:schemeClr val="bg2"/>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9574C947-7263-B19A-9385-E8B8A3E6B68F}"/>
              </a:ext>
            </a:extLst>
          </p:cNvPr>
          <p:cNvCxnSpPr>
            <a:cxnSpLocks/>
          </p:cNvCxnSpPr>
          <p:nvPr/>
        </p:nvCxnSpPr>
        <p:spPr bwMode="gray">
          <a:xfrm>
            <a:off x="6556374" y="3429000"/>
            <a:ext cx="2305867" cy="0"/>
          </a:xfrm>
          <a:prstGeom prst="line">
            <a:avLst/>
          </a:prstGeom>
          <a:noFill/>
          <a:ln w="9525" cap="flat" cmpd="sng" algn="ctr">
            <a:solidFill>
              <a:schemeClr val="bg2"/>
            </a:solidFill>
            <a:prstDash val="solid"/>
            <a:round/>
            <a:headEnd type="none" w="med" len="med"/>
            <a:tailEnd type="none" w="med" len="med"/>
          </a:ln>
          <a:effectLst/>
        </p:spPr>
      </p:cxnSp>
    </p:spTree>
    <p:extLst>
      <p:ext uri="{BB962C8B-B14F-4D97-AF65-F5344CB8AC3E}">
        <p14:creationId xmlns:p14="http://schemas.microsoft.com/office/powerpoint/2010/main" val="7213221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00&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4&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2&quot;&gt;&lt;elem m_fUsage=&quot;2.53899999999999970157E+00&quot;&gt;&lt;m_msothmcolidx val=&quot;0&quot;/&gt;&lt;m_rgb r=&quot;D6&quot; g=&quot;EF&quot; b=&quot;CB&quot;/&gt;&lt;m_nBrightness val=&quot;0&quot;/&gt;&lt;/elem&gt;&lt;elem m_fUsage=&quot;9.00000000000000022204E-01&quot;&gt;&lt;m_msothmcolidx val=&quot;0&quot;/&gt;&lt;m_rgb r=&quot;78&quot; g=&quot;BD&quot; b=&quot;04&quot;/&gt;&lt;m_nBrightness val=&quot;0&quot;/&gt;&lt;/elem&gt;&lt;/m_vecMRU&gt;&lt;/m_mruColor&gt;&lt;m_eweekdayFirstOfWeek val=&quot;1&quot;/&gt;&lt;m_eweekdayFirstOfWorkweek val=&quot;2&quot;/&gt;&lt;m_eweekdayFirstOfWeekend val=&quot;7&quot;/&gt;&lt;/CPresentation&gt;&lt;/root&gt;"/>
  <p:tag name="LASTUPGRADETRY" val="20181204"/>
  <p:tag name="CONFRIX-PRESENTATION-ID" val="cbdca057-8e76-43ab-8341-457460277457"/>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gN16iZVERPi5vuRv40Rue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NT66ER16Rhe8XSiETaHoP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SHAPERESET" val="Active"/>
  <p:tag name="STOREDTOP" val=" 507.7498"/>
  <p:tag name="STOREDLEFT" val=" 21.75"/>
  <p:tag name="STOREDWIDTH" val=" 536.25"/>
  <p:tag name="STOREDHEIGHT" val=" 29"/>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SHAPERESET" val="Active"/>
  <p:tag name="STOREDTOP" val=" 507.7498"/>
  <p:tag name="STOREDLEFT" val=" 21.75"/>
  <p:tag name="STOREDWIDTH" val=" 536.25"/>
  <p:tag name="STOREDHEIGHT" val=" 29"/>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SHAPERESET" val="Active"/>
  <p:tag name="STOREDTOP" val=" 33.31953"/>
  <p:tag name="STOREDLEFT" val=" 21.75"/>
  <p:tag name="STOREDWIDTH" val=" 676.75"/>
  <p:tag name="STOREDHEIGHT" val=" 56.68047"/>
</p:tagLst>
</file>

<file path=ppt/tags/tag23.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24.xml><?xml version="1.0" encoding="utf-8"?>
<p:tagLst xmlns:a="http://schemas.openxmlformats.org/drawingml/2006/main" xmlns:r="http://schemas.openxmlformats.org/officeDocument/2006/relationships" xmlns:p="http://schemas.openxmlformats.org/presentationml/2006/main">
  <p:tag name="SHAPERESET" val="Active"/>
  <p:tag name="STOREDTOP" val=" 189.3705"/>
  <p:tag name="STOREDLEFT" val=" 230.1764"/>
  <p:tag name="STOREDWIDTH" val=" 242.2662"/>
  <p:tag name="STOREDHEIGHT" val=" 242.2662"/>
</p:tagLst>
</file>

<file path=ppt/tags/tag25.xml><?xml version="1.0" encoding="utf-8"?>
<p:tagLst xmlns:a="http://schemas.openxmlformats.org/drawingml/2006/main" xmlns:r="http://schemas.openxmlformats.org/officeDocument/2006/relationships" xmlns:p="http://schemas.openxmlformats.org/presentationml/2006/main">
  <p:tag name="SHAPERESET" val="Active"/>
  <p:tag name="STOREDTOP" val=" 181.2372"/>
  <p:tag name="STOREDLEFT" val=" 230.1764"/>
  <p:tag name="STOREDWIDTH" val=" 242.2662"/>
  <p:tag name="STOREDHEIGHT" val=" 242.2662"/>
</p:tagLst>
</file>

<file path=ppt/tags/tag26.xml><?xml version="1.0" encoding="utf-8"?>
<p:tagLst xmlns:a="http://schemas.openxmlformats.org/drawingml/2006/main" xmlns:r="http://schemas.openxmlformats.org/officeDocument/2006/relationships" xmlns:p="http://schemas.openxmlformats.org/presentationml/2006/main">
  <p:tag name="SHAPERESET" val="Active"/>
  <p:tag name="STOREDTOP" val=" 181.2372"/>
  <p:tag name="STOREDLEFT" val=" 222.0431"/>
  <p:tag name="STOREDWIDTH" val=" 242.2662"/>
  <p:tag name="STOREDHEIGHT" val=" 242.2662"/>
</p:tagLst>
</file>

<file path=ppt/tags/tag27.xml><?xml version="1.0" encoding="utf-8"?>
<p:tagLst xmlns:a="http://schemas.openxmlformats.org/drawingml/2006/main" xmlns:r="http://schemas.openxmlformats.org/officeDocument/2006/relationships" xmlns:p="http://schemas.openxmlformats.org/presentationml/2006/main">
  <p:tag name="SHAPERESET" val="Active"/>
  <p:tag name="STOREDTOP" val=" 189.3705"/>
  <p:tag name="STOREDLEFT" val=" 222.0431"/>
  <p:tag name="STOREDWIDTH" val=" 242.2662"/>
  <p:tag name="STOREDHEIGHT" val=" 242.2662"/>
</p:tagLst>
</file>

<file path=ppt/tags/tag28.xml><?xml version="1.0" encoding="utf-8"?>
<p:tagLst xmlns:a="http://schemas.openxmlformats.org/drawingml/2006/main" xmlns:r="http://schemas.openxmlformats.org/officeDocument/2006/relationships" xmlns:p="http://schemas.openxmlformats.org/presentationml/2006/main">
  <p:tag name="SHAPERESET" val="Active"/>
  <p:tag name="STOREDTOP" val=" 244.8557"/>
  <p:tag name="STOREDLEFT" val=" 276.8791"/>
  <p:tag name="STOREDWIDTH" val=" 89.32748"/>
  <p:tag name="STOREDHEIGHT" val=" 89.32748"/>
</p:tagLst>
</file>

<file path=ppt/tags/tag29.xml><?xml version="1.0" encoding="utf-8"?>
<p:tagLst xmlns:a="http://schemas.openxmlformats.org/drawingml/2006/main" xmlns:r="http://schemas.openxmlformats.org/officeDocument/2006/relationships" xmlns:p="http://schemas.openxmlformats.org/presentationml/2006/main">
  <p:tag name="SHAPERESET" val="Active"/>
  <p:tag name="STOREDTOP" val=" 267.9839"/>
  <p:tag name="STOREDLEFT" val=" 309.4498"/>
  <p:tag name="STOREDWIDTH" val=" 83.71929"/>
  <p:tag name="STOREDHEIGHT" val=" 85.03937"/>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SHAPERESET" val="Active"/>
  <p:tag name="STOREDTOP" val=" 232.7689"/>
  <p:tag name="STOREDLEFT" val=" 246.3847"/>
  <p:tag name="STOREDWIDTH" val=" 85.03937"/>
  <p:tag name="STOREDHEIGHT" val=" 50.8922"/>
</p:tagLst>
</file>

<file path=ppt/tags/tag31.xml><?xml version="1.0" encoding="utf-8"?>
<p:tagLst xmlns:a="http://schemas.openxmlformats.org/drawingml/2006/main" xmlns:r="http://schemas.openxmlformats.org/officeDocument/2006/relationships" xmlns:p="http://schemas.openxmlformats.org/presentationml/2006/main">
  <p:tag name="SHAPERESET" val="Active"/>
  <p:tag name="STOREDTOP" val=" 232.7689"/>
  <p:tag name="STOREDLEFT" val=" 368.1779"/>
  <p:tag name="STOREDWIDTH" val=" 85.03937"/>
  <p:tag name="STOREDHEIGHT" val=" 50.8922"/>
</p:tagLst>
</file>

<file path=ppt/tags/tag32.xml><?xml version="1.0" encoding="utf-8"?>
<p:tagLst xmlns:a="http://schemas.openxmlformats.org/drawingml/2006/main" xmlns:r="http://schemas.openxmlformats.org/officeDocument/2006/relationships" xmlns:p="http://schemas.openxmlformats.org/presentationml/2006/main">
  <p:tag name="SHAPERESET" val="Active"/>
  <p:tag name="STOREDTOP" val=" 336.222"/>
  <p:tag name="STOREDLEFT" val=" 246.3847"/>
  <p:tag name="STOREDWIDTH" val=" 85.03937"/>
  <p:tag name="STOREDHEIGHT" val=" 50.8922"/>
</p:tagLst>
</file>

<file path=ppt/tags/tag33.xml><?xml version="1.0" encoding="utf-8"?>
<p:tagLst xmlns:a="http://schemas.openxmlformats.org/drawingml/2006/main" xmlns:r="http://schemas.openxmlformats.org/officeDocument/2006/relationships" xmlns:p="http://schemas.openxmlformats.org/presentationml/2006/main">
  <p:tag name="SHAPERESET" val="Active"/>
  <p:tag name="STOREDTOP" val=" 336.222"/>
  <p:tag name="STOREDLEFT" val=" 368.1779"/>
  <p:tag name="STOREDWIDTH" val=" 85.03937"/>
  <p:tag name="STOREDHEIGHT" val=" 50.8922"/>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SHAPERESET" val="Active"/>
  <p:tag name="STOREDTOP" val=" 507.7498"/>
  <p:tag name="STOREDLEFT" val=" 21.75"/>
  <p:tag name="STOREDWIDTH" val=" 536.25"/>
  <p:tag name="STOREDHEIGHT" val=" 29"/>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gN16iZVERPi5vuRv40Rue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zfBwJw3DUSPcO.MCRy1Ex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SHAPERESET" val="Active"/>
  <p:tag name="STOREDTOP" val=" 33.31953"/>
  <p:tag name="STOREDLEFT" val=" 21.75"/>
  <p:tag name="STOREDWIDTH" val=" 676.75"/>
  <p:tag name="STOREDHEIGHT" val=" 56.68047"/>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SHAPERESET" val="Active"/>
  <p:tag name="STOREDTOP" val=" 315.4186"/>
  <p:tag name="STOREDLEFT" val=" 540.2742"/>
  <p:tag name="STOREDWIDTH" val=" 159.0164"/>
  <p:tag name="STOREDHEIGHT" val=" 129.6287"/>
</p:tagLst>
</file>

<file path=ppt/tags/tag51.xml><?xml version="1.0" encoding="utf-8"?>
<p:tagLst xmlns:a="http://schemas.openxmlformats.org/drawingml/2006/main" xmlns:r="http://schemas.openxmlformats.org/officeDocument/2006/relationships" xmlns:p="http://schemas.openxmlformats.org/presentationml/2006/main">
  <p:tag name="SHAPERESET" val="Active"/>
  <p:tag name="STOREDTOP" val=" 315.4186"/>
  <p:tag name="STOREDLEFT" val=" 21.75"/>
  <p:tag name="STOREDWIDTH" val=" 152.5555"/>
  <p:tag name="STOREDHEIGHT" val=" 130.8656"/>
</p:tagLst>
</file>

<file path=ppt/tags/tag52.xml><?xml version="1.0" encoding="utf-8"?>
<p:tagLst xmlns:a="http://schemas.openxmlformats.org/drawingml/2006/main" xmlns:r="http://schemas.openxmlformats.org/officeDocument/2006/relationships" xmlns:p="http://schemas.openxmlformats.org/presentationml/2006/main">
  <p:tag name="SHAPERESET" val="Active"/>
  <p:tag name="STOREDTOP" val=" 486.1227"/>
  <p:tag name="STOREDLEFT" val=" 21.75"/>
  <p:tag name="STOREDWIDTH" val=" 676.6251"/>
  <p:tag name="STOREDHEIGHT" val=" 14.37732"/>
</p:tagLst>
</file>

<file path=ppt/tags/tag53.xml><?xml version="1.0" encoding="utf-8"?>
<p:tagLst xmlns:a="http://schemas.openxmlformats.org/drawingml/2006/main" xmlns:r="http://schemas.openxmlformats.org/officeDocument/2006/relationships" xmlns:p="http://schemas.openxmlformats.org/presentationml/2006/main">
  <p:tag name="SHAPERESET" val="Active"/>
  <p:tag name="STOREDTOP" val=" 449.998"/>
  <p:tag name="STOREDLEFT" val=" 21.62504"/>
  <p:tag name="STOREDWIDTH" val=" 676.75"/>
  <p:tag name="STOREDHEIGHT" val=" 50.50197"/>
</p:tagLst>
</file>

<file path=ppt/tags/tag54.xml><?xml version="1.0" encoding="utf-8"?>
<p:tagLst xmlns:a="http://schemas.openxmlformats.org/drawingml/2006/main" xmlns:r="http://schemas.openxmlformats.org/officeDocument/2006/relationships" xmlns:p="http://schemas.openxmlformats.org/presentationml/2006/main">
  <p:tag name="SHAPERESET" val="Active"/>
  <p:tag name="STOREDTOP" val=" 507.7498"/>
  <p:tag name="STOREDLEFT" val=" 21.75"/>
  <p:tag name="STOREDWIDTH" val=" 536.25"/>
  <p:tag name="STOREDHEIGHT" val=" 29"/>
</p:tagLst>
</file>

<file path=ppt/tags/tag55.xml><?xml version="1.0" encoding="utf-8"?>
<p:tagLst xmlns:a="http://schemas.openxmlformats.org/drawingml/2006/main" xmlns:r="http://schemas.openxmlformats.org/officeDocument/2006/relationships" xmlns:p="http://schemas.openxmlformats.org/presentationml/2006/main">
  <p:tag name="SHAPERESET" val="Active"/>
  <p:tag name="STOREDTOP" val=" 156.2749"/>
  <p:tag name="STOREDLEFT" val=" 540.2742"/>
  <p:tag name="STOREDWIDTH" val=" 159.0164"/>
  <p:tag name="STOREDHEIGHT" val=" 129.6287"/>
</p:tagLst>
</file>

<file path=ppt/tags/tag56.xml><?xml version="1.0" encoding="utf-8"?>
<p:tagLst xmlns:a="http://schemas.openxmlformats.org/drawingml/2006/main" xmlns:r="http://schemas.openxmlformats.org/officeDocument/2006/relationships" xmlns:p="http://schemas.openxmlformats.org/presentationml/2006/main">
  <p:tag name="SHAPERESET" val="Active"/>
  <p:tag name="STOREDTOP" val=" 156.2749"/>
  <p:tag name="STOREDLEFT" val=" 21.75"/>
  <p:tag name="STOREDWIDTH" val=" 155.1506"/>
  <p:tag name="STOREDHEIGHT" val=" 129.6287"/>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gN16iZVERPi5vuRv40Rue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zfBwJw3DUSPcO.MCRy1Ex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gN16iZVERPi5vuRv40Rue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zfBwJw3DUSPcO.MCRy1Ex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UNzVTauSSR2.IjQ6dFSq7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70sUl0F9S.qchu_e0UuDBg"/>
</p:tagLst>
</file>

<file path=ppt/theme/theme1.xml><?xml version="1.0" encoding="utf-8"?>
<a:theme xmlns:a="http://schemas.openxmlformats.org/drawingml/2006/main" name="AP 2021 Theme">
  <a:themeElements>
    <a:clrScheme name="AlixPartners 2021">
      <a:dk1>
        <a:srgbClr val="383838"/>
      </a:dk1>
      <a:lt1>
        <a:srgbClr val="FFFFFF"/>
      </a:lt1>
      <a:dk2>
        <a:srgbClr val="595959"/>
      </a:dk2>
      <a:lt2>
        <a:srgbClr val="808083"/>
      </a:lt2>
      <a:accent1>
        <a:srgbClr val="032E45"/>
      </a:accent1>
      <a:accent2>
        <a:srgbClr val="006176"/>
      </a:accent2>
      <a:accent3>
        <a:srgbClr val="0696A6"/>
      </a:accent3>
      <a:accent4>
        <a:srgbClr val="77B0BE"/>
      </a:accent4>
      <a:accent5>
        <a:srgbClr val="ADAFB2"/>
      </a:accent5>
      <a:accent6>
        <a:srgbClr val="ECECEE"/>
      </a:accent6>
      <a:hlink>
        <a:srgbClr val="0696A6"/>
      </a:hlink>
      <a:folHlink>
        <a:srgbClr val="0696A6"/>
      </a:folHlink>
    </a:clrScheme>
    <a:fontScheme name="AlixPartners">
      <a:majorFont>
        <a:latin typeface="Verdana"/>
        <a:ea typeface="Arial"/>
        <a:cs typeface="Arial"/>
      </a:majorFont>
      <a:minorFont>
        <a:latin typeface="Verdana"/>
        <a:ea typeface="Arial"/>
        <a:cs typeface="Arial"/>
      </a:minorFont>
    </a:fontScheme>
    <a:fmtScheme name="AlixPartners">
      <a:fillStyleLst>
        <a:solidFill>
          <a:schemeClr val="phClr"/>
        </a:solidFill>
        <a:solidFill>
          <a:schemeClr val="phClr"/>
        </a:solidFill>
        <a:solidFill>
          <a:schemeClr val="phClr"/>
        </a:solidFill>
      </a:fillStyleLst>
      <a:lnStyleLst>
        <a:ln w="9525" cap="flat" cmpd="sng" algn="ctr">
          <a:solidFill>
            <a:schemeClr val="phClr"/>
          </a:solidFill>
        </a:ln>
        <a:ln w="9525" cap="flat" cmpd="sng" algn="ctr">
          <a:solidFill>
            <a:schemeClr val="phClr"/>
          </a:solidFill>
        </a:ln>
        <a:ln w="9525" cap="flat" cmpd="sng" algn="ctr">
          <a:solidFill>
            <a:schemeClr val="phClr"/>
          </a:solidFill>
        </a:ln>
      </a:lnStyleLst>
      <a:effectStyleLst>
        <a:effectStyle>
          <a:effectLst/>
        </a:effectStyle>
        <a:effectStyle>
          <a:effectLst/>
        </a:effectStyle>
        <a:effectStyle>
          <a:effectLst/>
        </a:effectStyle>
      </a:effectStyleLst>
      <a:bgFillStyleLst>
        <a:solidFill>
          <a:schemeClr val="phClr"/>
        </a:solidFill>
        <a:solidFill>
          <a:schemeClr val="accent5"/>
        </a:solidFill>
        <a:solidFill>
          <a:schemeClr val="accent2"/>
        </a:solidFill>
      </a:bgFillStyleLst>
    </a:fmtScheme>
  </a:themeElements>
  <a:objectDefaults>
    <a:spDef>
      <a:spPr bwMode="gray">
        <a:solidFill>
          <a:schemeClr val="accent2"/>
        </a:solidFill>
      </a:spPr>
      <a:bodyPr vert="horz" wrap="square" lIns="45720" tIns="45720" rIns="45720" bIns="45720" rtlCol="0" anchor="ctr" anchorCtr="0">
        <a:noAutofit/>
      </a:bodyPr>
      <a:lstStyle>
        <a:defPPr algn="ctr">
          <a:defRPr sz="1200" dirty="0" smtClean="0">
            <a:solidFill>
              <a:schemeClr val="bg1"/>
            </a:solidFill>
          </a:defRPr>
        </a:defPPr>
      </a:lstStyle>
    </a:spDef>
    <a:lnDef>
      <a:spPr bwMode="gray">
        <a:noFill/>
        <a:ln w="9525" cap="flat" cmpd="sng" algn="ctr">
          <a:solidFill>
            <a:schemeClr val="bg2"/>
          </a:solidFill>
          <a:prstDash val="solid"/>
          <a:round/>
          <a:headEnd type="none" w="med" len="med"/>
          <a:tailEnd type="none" w="med" len="med"/>
        </a:ln>
        <a:effectLst/>
      </a:spPr>
      <a:bodyPr/>
      <a:lstStyle/>
    </a:lnDef>
    <a:txDef>
      <a:spPr/>
      <a:bodyPr vert="horz" wrap="square" lIns="0" tIns="0" rIns="0" bIns="0" rtlCol="0">
        <a:noAutofit/>
      </a:bodyPr>
      <a:lstStyle>
        <a:defPPr>
          <a:defRPr sz="1200" dirty="0" smtClean="0"/>
        </a:defPPr>
      </a:lstStyle>
    </a:txDef>
  </a:objectDefaults>
  <a:extraClrSchemeLst/>
  <a:custClrLst>
    <a:custClr name="Dark Red">
      <a:srgbClr val="D12824"/>
    </a:custClr>
    <a:custClr name="Corporate Red">
      <a:srgbClr val="FF3130"/>
    </a:custClr>
    <a:custClr name="Orange">
      <a:srgbClr val="FF600F"/>
    </a:custClr>
    <a:custClr name="Light Orange">
      <a:srgbClr val="FF910F"/>
    </a:custClr>
    <a:custClr name="Corporate Yellow">
      <a:srgbClr val="F2D715"/>
    </a:custClr>
    <a:custClr name="Dark Green">
      <a:srgbClr val="15723B"/>
    </a:custClr>
    <a:custClr name="Medium Green">
      <a:srgbClr val="008F0A"/>
    </a:custClr>
    <a:custClr name="AlixPartners Green">
      <a:srgbClr val="5CB335"/>
    </a:custClr>
    <a:custClr name="Light Green">
      <a:srgbClr val="B4D771"/>
    </a:custClr>
    <a:custClr name="Gridlines">
      <a:srgbClr val="DEDFE0"/>
    </a:custClr>
    <a:custClr name="Dark Purple">
      <a:srgbClr val="0E053D"/>
    </a:custClr>
    <a:custClr name="Navy Blue">
      <a:srgbClr val="26297F"/>
    </a:custClr>
    <a:custClr name="Royal Blue">
      <a:srgbClr val="004299"/>
    </a:custClr>
    <a:custClr name="Warm Grey">
      <a:srgbClr val="9D9C9C"/>
    </a:custClr>
  </a:custClrLst>
  <a:extLst>
    <a:ext uri="{05A4C25C-085E-4340-85A3-A5531E510DB2}">
      <thm15:themeFamily xmlns:thm15="http://schemas.microsoft.com/office/thememl/2012/main" name="Blank.potx" id="{218A7B31-F43D-4101-B3DA-7876733F1DBA}" vid="{B120340C-C8FD-4B13-B114-0F24796DB188}"/>
    </a:ext>
  </a:extLst>
</a:theme>
</file>

<file path=ppt/theme/theme2.xml><?xml version="1.0" encoding="utf-8"?>
<a:theme xmlns:a="http://schemas.openxmlformats.org/drawingml/2006/main" name="Office Theme">
  <a:themeElements>
    <a:clrScheme name="AlixPartners 2017">
      <a:dk1>
        <a:srgbClr val="383838"/>
      </a:dk1>
      <a:lt1>
        <a:srgbClr val="FFFFFF"/>
      </a:lt1>
      <a:dk2>
        <a:srgbClr val="595959"/>
      </a:dk2>
      <a:lt2>
        <a:srgbClr val="808083"/>
      </a:lt2>
      <a:accent1>
        <a:srgbClr val="032E45"/>
      </a:accent1>
      <a:accent2>
        <a:srgbClr val="006176"/>
      </a:accent2>
      <a:accent3>
        <a:srgbClr val="0696A6"/>
      </a:accent3>
      <a:accent4>
        <a:srgbClr val="77B0BE"/>
      </a:accent4>
      <a:accent5>
        <a:srgbClr val="ADAFB2"/>
      </a:accent5>
      <a:accent6>
        <a:srgbClr val="ECECEE"/>
      </a:accent6>
      <a:hlink>
        <a:srgbClr val="5CB335"/>
      </a:hlink>
      <a:folHlink>
        <a:srgbClr val="FF3130"/>
      </a:folHlink>
    </a:clrScheme>
    <a:fontScheme name="AlixPartners">
      <a:majorFont>
        <a:latin typeface="Verdana"/>
        <a:ea typeface="Arial"/>
        <a:cs typeface="Arial"/>
      </a:majorFont>
      <a:minorFont>
        <a:latin typeface="Verdana"/>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lixPartners 2017">
      <a:dk1>
        <a:srgbClr val="383838"/>
      </a:dk1>
      <a:lt1>
        <a:srgbClr val="FFFFFF"/>
      </a:lt1>
      <a:dk2>
        <a:srgbClr val="595959"/>
      </a:dk2>
      <a:lt2>
        <a:srgbClr val="808083"/>
      </a:lt2>
      <a:accent1>
        <a:srgbClr val="032E45"/>
      </a:accent1>
      <a:accent2>
        <a:srgbClr val="006176"/>
      </a:accent2>
      <a:accent3>
        <a:srgbClr val="0696A6"/>
      </a:accent3>
      <a:accent4>
        <a:srgbClr val="77B0BE"/>
      </a:accent4>
      <a:accent5>
        <a:srgbClr val="ADAFB2"/>
      </a:accent5>
      <a:accent6>
        <a:srgbClr val="ECECEE"/>
      </a:accent6>
      <a:hlink>
        <a:srgbClr val="5CB335"/>
      </a:hlink>
      <a:folHlink>
        <a:srgbClr val="FF3130"/>
      </a:folHlink>
    </a:clrScheme>
    <a:fontScheme name="AlixPartners">
      <a:majorFont>
        <a:latin typeface="Verdana"/>
        <a:ea typeface="Arial"/>
        <a:cs typeface="Arial"/>
      </a:majorFont>
      <a:minorFont>
        <a:latin typeface="Verdana"/>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emplate>
  <TotalTime>410</TotalTime>
  <Words>3631</Words>
  <Application>Microsoft Office PowerPoint</Application>
  <PresentationFormat>On-screen Show (4:3)</PresentationFormat>
  <Paragraphs>289</Paragraphs>
  <Slides>21</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Arimo</vt:lpstr>
      <vt:lpstr>MS PGothic</vt:lpstr>
      <vt:lpstr>Verdana</vt:lpstr>
      <vt:lpstr>Wingdings 3</vt:lpstr>
      <vt:lpstr>AP 2021 Theme</vt:lpstr>
      <vt:lpstr>think-cell Slide</vt:lpstr>
      <vt:lpstr>Ethical dilemmas in insolvency situations, turnarounds and restructurings</vt:lpstr>
      <vt:lpstr>Agenda</vt:lpstr>
      <vt:lpstr>Introduction to Panelists</vt:lpstr>
      <vt:lpstr>Part One – Ethics Overview, Key Considerations and Approaches</vt:lpstr>
      <vt:lpstr>What are ‘ethics’?</vt:lpstr>
      <vt:lpstr>Key Rules of Professional Conduct</vt:lpstr>
      <vt:lpstr>Judicial Canons</vt:lpstr>
      <vt:lpstr>Professionals and advisory team members must be prepared to address any ethical issues that arise</vt:lpstr>
      <vt:lpstr>Some areas of potential ethics issues</vt:lpstr>
      <vt:lpstr>External influences when starting a turnaround</vt:lpstr>
      <vt:lpstr>Internal influences when starting a turnaround</vt:lpstr>
      <vt:lpstr>Impact of external and internal influences to advisors during a turnaround</vt:lpstr>
      <vt:lpstr>Explicit ethical issues: Company processes and behaviors: accuracy and completeness of financial reporting</vt:lpstr>
      <vt:lpstr>Explicit ethical issues: Fraud</vt:lpstr>
      <vt:lpstr>Explicit ethical issues: Communication of confidential and/or proprietary information</vt:lpstr>
      <vt:lpstr>Explicit Ethical Issues: Turnaround and restructuring related processes - disposition of assets</vt:lpstr>
      <vt:lpstr>Part Two – Cautionary Tales and Case Examples</vt:lpstr>
      <vt:lpstr>Cautionary Tales – Case examples when things go wrong</vt:lpstr>
      <vt:lpstr>Closing – Q&amp;A</vt:lpstr>
      <vt:lpstr>Appendices</vt:lpstr>
      <vt:lpstr>PowerPoint Presentation</vt:lpstr>
    </vt:vector>
  </TitlesOfParts>
  <Company>
  </Company>
  <LinksUpToDate>false</LinksUpToDate>
  <SharedDoc>false</SharedDoc>
  <HyperlinkBase>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McConnell, Jen</dc:creator>
  <cp:lastModifiedBy>McConnell, Jen</cp:lastModifiedBy>
  <cp:revision>5</cp:revision>
  <dcterms:created xsi:type="dcterms:W3CDTF">1900-01-01T05:00:00Z</dcterms:created>
  <dcterms:modified xsi:type="dcterms:W3CDTF">2025-03-28T15:27:36Z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7d721ce-65e0-4caf-a503-75114c3e06ab_Enabled">
    <vt:lpwstr>true</vt:lpwstr>
  </property>
  <property fmtid="{D5CDD505-2E9C-101B-9397-08002B2CF9AE}" pid="3" name="MSIP_Label_07d721ce-65e0-4caf-a503-75114c3e06ab_SetDate">
    <vt:lpwstr>2025-03-25T18:18:01Z</vt:lpwstr>
  </property>
  <property fmtid="{D5CDD505-2E9C-101B-9397-08002B2CF9AE}" pid="4" name="MSIP_Label_07d721ce-65e0-4caf-a503-75114c3e06ab_Method">
    <vt:lpwstr>Standard</vt:lpwstr>
  </property>
  <property fmtid="{D5CDD505-2E9C-101B-9397-08002B2CF9AE}" pid="5" name="MSIP_Label_07d721ce-65e0-4caf-a503-75114c3e06ab_Name">
    <vt:lpwstr>Client Data_0</vt:lpwstr>
  </property>
  <property fmtid="{D5CDD505-2E9C-101B-9397-08002B2CF9AE}" pid="6" name="MSIP_Label_07d721ce-65e0-4caf-a503-75114c3e06ab_SiteId">
    <vt:lpwstr>cf55ce10-837b-42cd-8154-e9a4dbd18039</vt:lpwstr>
  </property>
  <property fmtid="{D5CDD505-2E9C-101B-9397-08002B2CF9AE}" pid="7" name="MSIP_Label_07d721ce-65e0-4caf-a503-75114c3e06ab_ActionId">
    <vt:lpwstr>5c2635ad-3314-4bf5-9944-d439bfa346a4</vt:lpwstr>
  </property>
  <property fmtid="{D5CDD505-2E9C-101B-9397-08002B2CF9AE}" pid="8" name="MSIP_Label_07d721ce-65e0-4caf-a503-75114c3e06ab_ContentBits">
    <vt:lpwstr>0</vt:lpwstr>
  </property>
  <property fmtid="{D5CDD505-2E9C-101B-9397-08002B2CF9AE}" pid="9" name="MSIP_Label_07d721ce-65e0-4caf-a503-75114c3e06ab_Tag">
    <vt:lpwstr>10, 1, 2, 1</vt:lpwstr>
  </property>
</Properties>
</file>